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8" r:id="rId4"/>
    <p:sldId id="270" r:id="rId5"/>
    <p:sldId id="260" r:id="rId6"/>
    <p:sldId id="261" r:id="rId7"/>
    <p:sldId id="274" r:id="rId8"/>
    <p:sldId id="275" r:id="rId9"/>
    <p:sldId id="267" r:id="rId10"/>
    <p:sldId id="273" r:id="rId11"/>
    <p:sldId id="272" r:id="rId12"/>
    <p:sldId id="263" r:id="rId13"/>
    <p:sldId id="264" r:id="rId14"/>
    <p:sldId id="262" r:id="rId15"/>
    <p:sldId id="265"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5136" autoAdjust="0"/>
  </p:normalViewPr>
  <p:slideViewPr>
    <p:cSldViewPr snapToGrid="0">
      <p:cViewPr>
        <p:scale>
          <a:sx n="97" d="100"/>
          <a:sy n="97" d="100"/>
        </p:scale>
        <p:origin x="4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E1FA9-29E9-4154-8694-7C35BE917553}" type="datetimeFigureOut">
              <a:rPr lang="en-US" smtClean="0"/>
              <a:t>4/3/2020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70264-6A1F-42BE-9819-37F9706A2C5E}" type="slidenum">
              <a:rPr lang="en-US" smtClean="0"/>
              <a:t>‹#›</a:t>
            </a:fld>
            <a:endParaRPr lang="en-US"/>
          </a:p>
        </p:txBody>
      </p:sp>
    </p:spTree>
    <p:extLst>
      <p:ext uri="{BB962C8B-B14F-4D97-AF65-F5344CB8AC3E}">
        <p14:creationId xmlns:p14="http://schemas.microsoft.com/office/powerpoint/2010/main" val="2385783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Hello, my name is Diana Ramirez and I am currently a senior studying Microbiology at Arizona State University. I work in Dr. Heather Bean’s lab and today I will be talking about my project which is Exploring the effect of growth conditions on the volatile metabolome of </a:t>
            </a:r>
            <a:r>
              <a:rPr lang="en-US" sz="1200" i="1" kern="1200" dirty="0">
                <a:solidFill>
                  <a:schemeClr val="tx1"/>
                </a:solidFill>
                <a:effectLst/>
                <a:latin typeface="+mn-lt"/>
                <a:ea typeface="+mn-ea"/>
                <a:cs typeface="+mn-cs"/>
              </a:rPr>
              <a:t>Chromobacterium vaccinii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Chromobacterium violaceum</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B8770264-6A1F-42BE-9819-37F9706A2C5E}" type="slidenum">
              <a:rPr lang="en-US" smtClean="0"/>
              <a:t>1</a:t>
            </a:fld>
            <a:endParaRPr lang="en-US"/>
          </a:p>
        </p:txBody>
      </p:sp>
    </p:spTree>
    <p:extLst>
      <p:ext uri="{BB962C8B-B14F-4D97-AF65-F5344CB8AC3E}">
        <p14:creationId xmlns:p14="http://schemas.microsoft.com/office/powerpoint/2010/main" val="1986678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how it compares to the </a:t>
            </a:r>
            <a:r>
              <a:rPr lang="en-US" sz="1200" i="1" kern="1200" dirty="0">
                <a:solidFill>
                  <a:schemeClr val="tx1"/>
                </a:solidFill>
                <a:effectLst/>
                <a:latin typeface="+mn-lt"/>
                <a:ea typeface="+mn-ea"/>
                <a:cs typeface="+mn-cs"/>
              </a:rPr>
              <a:t>C. vaccinii</a:t>
            </a:r>
            <a:r>
              <a:rPr lang="en-US" sz="1200" kern="1200" dirty="0">
                <a:solidFill>
                  <a:schemeClr val="tx1"/>
                </a:solidFill>
                <a:effectLst/>
                <a:latin typeface="+mn-lt"/>
                <a:ea typeface="+mn-ea"/>
                <a:cs typeface="+mn-cs"/>
              </a:rPr>
              <a:t> cultured in semi solid media. </a:t>
            </a:r>
          </a:p>
          <a:p>
            <a:r>
              <a:rPr lang="en-US" sz="1200" kern="1200" dirty="0">
                <a:solidFill>
                  <a:schemeClr val="tx1"/>
                </a:solidFill>
                <a:effectLst/>
                <a:latin typeface="+mn-lt"/>
                <a:ea typeface="+mn-ea"/>
                <a:cs typeface="+mn-cs"/>
              </a:rPr>
              <a:t>If we focus on these three peaks in the liquid culture and compare them to the three peaks in the semi-solid culture we can see that they are different in size and abundance.</a:t>
            </a:r>
          </a:p>
          <a:p>
            <a:endParaRPr lang="en-US" dirty="0"/>
          </a:p>
        </p:txBody>
      </p:sp>
      <p:sp>
        <p:nvSpPr>
          <p:cNvPr id="4" name="Slide Number Placeholder 3"/>
          <p:cNvSpPr>
            <a:spLocks noGrp="1"/>
          </p:cNvSpPr>
          <p:nvPr>
            <p:ph type="sldNum" sz="quarter" idx="5"/>
          </p:nvPr>
        </p:nvSpPr>
        <p:spPr/>
        <p:txBody>
          <a:bodyPr/>
          <a:lstStyle/>
          <a:p>
            <a:fld id="{B8770264-6A1F-42BE-9819-37F9706A2C5E}" type="slidenum">
              <a:rPr lang="en-US" smtClean="0"/>
              <a:t>10</a:t>
            </a:fld>
            <a:endParaRPr lang="en-US"/>
          </a:p>
        </p:txBody>
      </p:sp>
    </p:spTree>
    <p:extLst>
      <p:ext uri="{BB962C8B-B14F-4D97-AF65-F5344CB8AC3E}">
        <p14:creationId xmlns:p14="http://schemas.microsoft.com/office/powerpoint/2010/main" val="2190719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this is how they compare to the pure liquid and semi-solid media we used to culture the bacteria.</a:t>
            </a:r>
          </a:p>
          <a:p>
            <a:endParaRPr lang="en-US" dirty="0"/>
          </a:p>
        </p:txBody>
      </p:sp>
      <p:sp>
        <p:nvSpPr>
          <p:cNvPr id="4" name="Slide Number Placeholder 3"/>
          <p:cNvSpPr>
            <a:spLocks noGrp="1"/>
          </p:cNvSpPr>
          <p:nvPr>
            <p:ph type="sldNum" sz="quarter" idx="5"/>
          </p:nvPr>
        </p:nvSpPr>
        <p:spPr/>
        <p:txBody>
          <a:bodyPr/>
          <a:lstStyle/>
          <a:p>
            <a:fld id="{B8770264-6A1F-42BE-9819-37F9706A2C5E}" type="slidenum">
              <a:rPr lang="en-US" smtClean="0"/>
              <a:t>11</a:t>
            </a:fld>
            <a:endParaRPr lang="en-US"/>
          </a:p>
        </p:txBody>
      </p:sp>
    </p:spTree>
    <p:extLst>
      <p:ext uri="{BB962C8B-B14F-4D97-AF65-F5344CB8AC3E}">
        <p14:creationId xmlns:p14="http://schemas.microsoft.com/office/powerpoint/2010/main" val="2565185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better understand the differences in the peaks produced in the different growth conditions I created this </a:t>
            </a:r>
            <a:r>
              <a:rPr lang="en-US" sz="1200" kern="1200" dirty="0" err="1">
                <a:solidFill>
                  <a:schemeClr val="tx1"/>
                </a:solidFill>
                <a:effectLst/>
                <a:latin typeface="+mn-lt"/>
                <a:ea typeface="+mn-ea"/>
                <a:cs typeface="+mn-cs"/>
              </a:rPr>
              <a:t>venn</a:t>
            </a:r>
            <a:r>
              <a:rPr lang="en-US" sz="1200" kern="1200" dirty="0">
                <a:solidFill>
                  <a:schemeClr val="tx1"/>
                </a:solidFill>
                <a:effectLst/>
                <a:latin typeface="+mn-lt"/>
                <a:ea typeface="+mn-ea"/>
                <a:cs typeface="+mn-cs"/>
              </a:rPr>
              <a:t> diagram. It agrees with the hypothesis that there are differences in volatile metabolite production in different growth conditions.</a:t>
            </a:r>
          </a:p>
          <a:p>
            <a:endParaRPr lang="en-US" dirty="0"/>
          </a:p>
        </p:txBody>
      </p:sp>
      <p:sp>
        <p:nvSpPr>
          <p:cNvPr id="4" name="Slide Number Placeholder 3"/>
          <p:cNvSpPr>
            <a:spLocks noGrp="1"/>
          </p:cNvSpPr>
          <p:nvPr>
            <p:ph type="sldNum" sz="quarter" idx="5"/>
          </p:nvPr>
        </p:nvSpPr>
        <p:spPr/>
        <p:txBody>
          <a:bodyPr/>
          <a:lstStyle/>
          <a:p>
            <a:fld id="{B8770264-6A1F-42BE-9819-37F9706A2C5E}" type="slidenum">
              <a:rPr lang="en-US" smtClean="0"/>
              <a:t>12</a:t>
            </a:fld>
            <a:endParaRPr lang="en-US"/>
          </a:p>
        </p:txBody>
      </p:sp>
    </p:spTree>
    <p:extLst>
      <p:ext uri="{BB962C8B-B14F-4D97-AF65-F5344CB8AC3E}">
        <p14:creationId xmlns:p14="http://schemas.microsoft.com/office/powerpoint/2010/main" val="463042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Using this Principle component analysis, we see that the biological samples of liquid cultures of </a:t>
            </a:r>
            <a:r>
              <a:rPr lang="en-US" sz="1200" i="1" kern="1200" dirty="0">
                <a:solidFill>
                  <a:schemeClr val="tx1"/>
                </a:solidFill>
                <a:effectLst/>
                <a:latin typeface="+mn-lt"/>
                <a:ea typeface="+mn-ea"/>
                <a:cs typeface="+mn-cs"/>
              </a:rPr>
              <a:t>c. vaccinii</a:t>
            </a:r>
            <a:r>
              <a:rPr lang="en-US" sz="1200" kern="1200" dirty="0">
                <a:solidFill>
                  <a:schemeClr val="tx1"/>
                </a:solidFill>
                <a:effectLst/>
                <a:latin typeface="+mn-lt"/>
                <a:ea typeface="+mn-ea"/>
                <a:cs typeface="+mn-cs"/>
              </a:rPr>
              <a:t> shown in blue separated from the petri plate cultures of </a:t>
            </a:r>
            <a:r>
              <a:rPr lang="en-US" sz="1200" i="1" kern="1200" dirty="0">
                <a:solidFill>
                  <a:schemeClr val="tx1"/>
                </a:solidFill>
                <a:effectLst/>
                <a:latin typeface="+mn-lt"/>
                <a:ea typeface="+mn-ea"/>
                <a:cs typeface="+mn-cs"/>
              </a:rPr>
              <a:t>c. vaccinii</a:t>
            </a:r>
            <a:r>
              <a:rPr lang="en-US" sz="1200" kern="1200" dirty="0">
                <a:solidFill>
                  <a:schemeClr val="tx1"/>
                </a:solidFill>
                <a:effectLst/>
                <a:latin typeface="+mn-lt"/>
                <a:ea typeface="+mn-ea"/>
                <a:cs typeface="+mn-cs"/>
              </a:rPr>
              <a:t> that are shown in red.</a:t>
            </a:r>
          </a:p>
          <a:p>
            <a:endParaRPr lang="en-US" dirty="0"/>
          </a:p>
        </p:txBody>
      </p:sp>
      <p:sp>
        <p:nvSpPr>
          <p:cNvPr id="4" name="Slide Number Placeholder 3"/>
          <p:cNvSpPr>
            <a:spLocks noGrp="1"/>
          </p:cNvSpPr>
          <p:nvPr>
            <p:ph type="sldNum" sz="quarter" idx="5"/>
          </p:nvPr>
        </p:nvSpPr>
        <p:spPr/>
        <p:txBody>
          <a:bodyPr/>
          <a:lstStyle/>
          <a:p>
            <a:fld id="{B8770264-6A1F-42BE-9819-37F9706A2C5E}" type="slidenum">
              <a:rPr lang="en-US" smtClean="0"/>
              <a:t>13</a:t>
            </a:fld>
            <a:endParaRPr lang="en-US"/>
          </a:p>
        </p:txBody>
      </p:sp>
    </p:spTree>
    <p:extLst>
      <p:ext uri="{BB962C8B-B14F-4D97-AF65-F5344CB8AC3E}">
        <p14:creationId xmlns:p14="http://schemas.microsoft.com/office/powerpoint/2010/main" val="4217546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Even more interesting, when comparing all samples, </a:t>
            </a:r>
            <a:r>
              <a:rPr lang="en-US" sz="1200" i="1" kern="1200" dirty="0">
                <a:solidFill>
                  <a:schemeClr val="tx1"/>
                </a:solidFill>
                <a:effectLst/>
                <a:latin typeface="+mn-lt"/>
                <a:ea typeface="+mn-ea"/>
                <a:cs typeface="+mn-cs"/>
              </a:rPr>
              <a:t>c. vaccinii </a:t>
            </a:r>
            <a:r>
              <a:rPr lang="en-US" sz="1200" kern="1200" dirty="0">
                <a:solidFill>
                  <a:schemeClr val="tx1"/>
                </a:solidFill>
                <a:effectLst/>
                <a:latin typeface="+mn-lt"/>
                <a:ea typeface="+mn-ea"/>
                <a:cs typeface="+mn-cs"/>
              </a:rPr>
              <a:t>liquid culture in blue, </a:t>
            </a:r>
            <a:r>
              <a:rPr lang="en-US" sz="1200" i="1" kern="1200" dirty="0">
                <a:solidFill>
                  <a:schemeClr val="tx1"/>
                </a:solidFill>
                <a:effectLst/>
                <a:latin typeface="+mn-lt"/>
                <a:ea typeface="+mn-ea"/>
                <a:cs typeface="+mn-cs"/>
              </a:rPr>
              <a:t>c. vaccinii</a:t>
            </a:r>
            <a:r>
              <a:rPr lang="en-US" sz="1200" kern="1200" dirty="0">
                <a:solidFill>
                  <a:schemeClr val="tx1"/>
                </a:solidFill>
                <a:effectLst/>
                <a:latin typeface="+mn-lt"/>
                <a:ea typeface="+mn-ea"/>
                <a:cs typeface="+mn-cs"/>
              </a:rPr>
              <a:t> semi-solid culture in red, </a:t>
            </a:r>
            <a:r>
              <a:rPr lang="en-US" sz="1200" i="1" kern="1200" dirty="0">
                <a:solidFill>
                  <a:schemeClr val="tx1"/>
                </a:solidFill>
                <a:effectLst/>
                <a:latin typeface="+mn-lt"/>
                <a:ea typeface="+mn-ea"/>
                <a:cs typeface="+mn-cs"/>
              </a:rPr>
              <a:t>C. violaceum</a:t>
            </a:r>
            <a:r>
              <a:rPr lang="en-US" sz="1200" kern="1200" dirty="0">
                <a:solidFill>
                  <a:schemeClr val="tx1"/>
                </a:solidFill>
                <a:effectLst/>
                <a:latin typeface="+mn-lt"/>
                <a:ea typeface="+mn-ea"/>
                <a:cs typeface="+mn-cs"/>
              </a:rPr>
              <a:t> liquid culture in green, and </a:t>
            </a:r>
            <a:r>
              <a:rPr lang="en-US" sz="1200" i="1" kern="1200" dirty="0">
                <a:solidFill>
                  <a:schemeClr val="tx1"/>
                </a:solidFill>
                <a:effectLst/>
                <a:latin typeface="+mn-lt"/>
                <a:ea typeface="+mn-ea"/>
                <a:cs typeface="+mn-cs"/>
              </a:rPr>
              <a:t>c. violaceum</a:t>
            </a:r>
            <a:r>
              <a:rPr lang="en-US" sz="1200" kern="1200" dirty="0">
                <a:solidFill>
                  <a:schemeClr val="tx1"/>
                </a:solidFill>
                <a:effectLst/>
                <a:latin typeface="+mn-lt"/>
                <a:ea typeface="+mn-ea"/>
                <a:cs typeface="+mn-cs"/>
              </a:rPr>
              <a:t> semisolid culture in purple, the samples separated based on their growth conditions instead of their biology.</a:t>
            </a:r>
          </a:p>
          <a:p>
            <a:endParaRPr lang="en-US" dirty="0"/>
          </a:p>
        </p:txBody>
      </p:sp>
      <p:sp>
        <p:nvSpPr>
          <p:cNvPr id="4" name="Slide Number Placeholder 3"/>
          <p:cNvSpPr>
            <a:spLocks noGrp="1"/>
          </p:cNvSpPr>
          <p:nvPr>
            <p:ph type="sldNum" sz="quarter" idx="5"/>
          </p:nvPr>
        </p:nvSpPr>
        <p:spPr/>
        <p:txBody>
          <a:bodyPr/>
          <a:lstStyle/>
          <a:p>
            <a:fld id="{B8770264-6A1F-42BE-9819-37F9706A2C5E}" type="slidenum">
              <a:rPr lang="en-US" smtClean="0"/>
              <a:t>14</a:t>
            </a:fld>
            <a:endParaRPr lang="en-US"/>
          </a:p>
        </p:txBody>
      </p:sp>
    </p:spTree>
    <p:extLst>
      <p:ext uri="{BB962C8B-B14F-4D97-AF65-F5344CB8AC3E}">
        <p14:creationId xmlns:p14="http://schemas.microsoft.com/office/powerpoint/2010/main" val="2410660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Moving forward, we are interested in comparing to see if any antifungal volatiles detected by ASU and Midwestern University are produced differently in liquid and semi solid media.</a:t>
            </a:r>
          </a:p>
          <a:p>
            <a:r>
              <a:rPr lang="en-US" sz="1200" kern="1200" dirty="0">
                <a:solidFill>
                  <a:schemeClr val="tx1"/>
                </a:solidFill>
                <a:effectLst/>
                <a:latin typeface="+mn-lt"/>
                <a:ea typeface="+mn-ea"/>
                <a:cs typeface="+mn-cs"/>
              </a:rPr>
              <a:t>Additionally, we aim to identify the role quorum sensing has on volatile production in liquid and semi-solid media.</a:t>
            </a:r>
          </a:p>
          <a:p>
            <a:endParaRPr lang="en-US" dirty="0"/>
          </a:p>
        </p:txBody>
      </p:sp>
      <p:sp>
        <p:nvSpPr>
          <p:cNvPr id="4" name="Slide Number Placeholder 3"/>
          <p:cNvSpPr>
            <a:spLocks noGrp="1"/>
          </p:cNvSpPr>
          <p:nvPr>
            <p:ph type="sldNum" sz="quarter" idx="5"/>
          </p:nvPr>
        </p:nvSpPr>
        <p:spPr/>
        <p:txBody>
          <a:bodyPr/>
          <a:lstStyle/>
          <a:p>
            <a:fld id="{B8770264-6A1F-42BE-9819-37F9706A2C5E}" type="slidenum">
              <a:rPr lang="en-US" smtClean="0"/>
              <a:t>15</a:t>
            </a:fld>
            <a:endParaRPr lang="en-US"/>
          </a:p>
        </p:txBody>
      </p:sp>
    </p:spTree>
    <p:extLst>
      <p:ext uri="{BB962C8B-B14F-4D97-AF65-F5344CB8AC3E}">
        <p14:creationId xmlns:p14="http://schemas.microsoft.com/office/powerpoint/2010/main" val="1315595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770264-6A1F-42BE-9819-37F9706A2C5E}" type="slidenum">
              <a:rPr lang="en-US" smtClean="0"/>
              <a:t>16</a:t>
            </a:fld>
            <a:endParaRPr lang="en-US"/>
          </a:p>
        </p:txBody>
      </p:sp>
    </p:spTree>
    <p:extLst>
      <p:ext uri="{BB962C8B-B14F-4D97-AF65-F5344CB8AC3E}">
        <p14:creationId xmlns:p14="http://schemas.microsoft.com/office/powerpoint/2010/main" val="4125290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two bacterial strains I mentioned belong to the </a:t>
            </a:r>
            <a:r>
              <a:rPr lang="en-US" sz="1200" i="1" kern="1200" dirty="0">
                <a:solidFill>
                  <a:schemeClr val="tx1"/>
                </a:solidFill>
                <a:effectLst/>
                <a:latin typeface="+mn-lt"/>
                <a:ea typeface="+mn-ea"/>
                <a:cs typeface="+mn-cs"/>
              </a:rPr>
              <a:t>Chromobacterium</a:t>
            </a:r>
            <a:r>
              <a:rPr lang="en-US" sz="1200" kern="1200" dirty="0">
                <a:solidFill>
                  <a:schemeClr val="tx1"/>
                </a:solidFill>
                <a:effectLst/>
                <a:latin typeface="+mn-lt"/>
                <a:ea typeface="+mn-ea"/>
                <a:cs typeface="+mn-cs"/>
              </a:rPr>
              <a:t> genus. Chromobacterium are violet pigmented bacteria that are commonly found in soil and water. These organisms are gram negative bacilli and produce violacein, a secondary metabolite seen as a violet pigment that acts as a chemical weapon against viruses, fungi, tumors, and bacteria. Of all these properties possessed by Chromobacterium strains, what I find most interesting is their ability to inhibit fungal growth.</a:t>
            </a:r>
          </a:p>
          <a:p>
            <a:endParaRPr lang="en-US" dirty="0"/>
          </a:p>
        </p:txBody>
      </p:sp>
      <p:sp>
        <p:nvSpPr>
          <p:cNvPr id="4" name="Slide Number Placeholder 3"/>
          <p:cNvSpPr>
            <a:spLocks noGrp="1"/>
          </p:cNvSpPr>
          <p:nvPr>
            <p:ph type="sldNum" sz="quarter" idx="5"/>
          </p:nvPr>
        </p:nvSpPr>
        <p:spPr/>
        <p:txBody>
          <a:bodyPr/>
          <a:lstStyle/>
          <a:p>
            <a:fld id="{B8770264-6A1F-42BE-9819-37F9706A2C5E}" type="slidenum">
              <a:rPr lang="en-US" smtClean="0"/>
              <a:t>2</a:t>
            </a:fld>
            <a:endParaRPr lang="en-US"/>
          </a:p>
        </p:txBody>
      </p:sp>
    </p:spTree>
    <p:extLst>
      <p:ext uri="{BB962C8B-B14F-4D97-AF65-F5344CB8AC3E}">
        <p14:creationId xmlns:p14="http://schemas.microsoft.com/office/powerpoint/2010/main" val="2065096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Fungi pose a huge threat, not only on earth but also in space. Here on the left we have a picture of the International Space Station. Mold is growing on a panel where exercise clothes was hung to dry. And on the right we have a picture of a leaf infected with fungi. In the middle is a petri-plate of many types of fungi. What we might be most familiar with human fungal pathogens, I will spare you from the images but common fungal diseases are tinea pedis, or athlete’s foot, ringworm, and Valley Fever. Fungi also infect plants. For example, controlling plant pathogenic fungi results in 65% of our crop loss which is equivalent to $21 billion spent a year trying to control fungal infestation in crops, and this is just in the United States.</a:t>
            </a:r>
          </a:p>
          <a:p>
            <a:pPr lvl="1"/>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8770264-6A1F-42BE-9819-37F9706A2C5E}" type="slidenum">
              <a:rPr lang="en-US" smtClean="0"/>
              <a:t>3</a:t>
            </a:fld>
            <a:endParaRPr lang="en-US"/>
          </a:p>
        </p:txBody>
      </p:sp>
    </p:spTree>
    <p:extLst>
      <p:ext uri="{BB962C8B-B14F-4D97-AF65-F5344CB8AC3E}">
        <p14:creationId xmlns:p14="http://schemas.microsoft.com/office/powerpoint/2010/main" val="1281432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Researchers are trying to mitigate plant pathogenic fungi using biocontrol. The first report on the identification and use of bacterial antifungal volatiles in biocontrol was published in 2005. This study used bacteria isolated from canola and soybean plants to inhibit the growth of </a:t>
            </a:r>
            <a:r>
              <a:rPr lang="en-US" sz="1200" i="1" kern="1200" dirty="0" err="1">
                <a:solidFill>
                  <a:schemeClr val="tx1"/>
                </a:solidFill>
                <a:effectLst/>
                <a:latin typeface="+mn-lt"/>
                <a:ea typeface="+mn-ea"/>
                <a:cs typeface="+mn-cs"/>
              </a:rPr>
              <a:t>Sclerotinia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sclerotiorum</a:t>
            </a:r>
            <a:r>
              <a:rPr lang="en-US" sz="1200" kern="1200" dirty="0">
                <a:solidFill>
                  <a:schemeClr val="tx1"/>
                </a:solidFill>
                <a:effectLst/>
                <a:latin typeface="+mn-lt"/>
                <a:ea typeface="+mn-ea"/>
                <a:cs typeface="+mn-cs"/>
              </a:rPr>
              <a:t>, a white mold that is found in many vegetable crops. This report identified 6 volatile organic compounds produced by the bacteria that inhibit fungal growth.</a:t>
            </a:r>
          </a:p>
          <a:p>
            <a:endParaRPr lang="en-US" dirty="0"/>
          </a:p>
        </p:txBody>
      </p:sp>
      <p:sp>
        <p:nvSpPr>
          <p:cNvPr id="4" name="Slide Number Placeholder 3"/>
          <p:cNvSpPr>
            <a:spLocks noGrp="1"/>
          </p:cNvSpPr>
          <p:nvPr>
            <p:ph type="sldNum" sz="quarter" idx="5"/>
          </p:nvPr>
        </p:nvSpPr>
        <p:spPr/>
        <p:txBody>
          <a:bodyPr/>
          <a:lstStyle/>
          <a:p>
            <a:fld id="{B8770264-6A1F-42BE-9819-37F9706A2C5E}" type="slidenum">
              <a:rPr lang="en-US" smtClean="0"/>
              <a:t>4</a:t>
            </a:fld>
            <a:endParaRPr lang="en-US"/>
          </a:p>
        </p:txBody>
      </p:sp>
    </p:spTree>
    <p:extLst>
      <p:ext uri="{BB962C8B-B14F-4D97-AF65-F5344CB8AC3E}">
        <p14:creationId xmlns:p14="http://schemas.microsoft.com/office/powerpoint/2010/main" val="2775335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Current collaborative research between Arizona State University and Midwestern University studied the effect of Chromobacterium volatile organic compounds or VOCs on fungi. Research used </a:t>
            </a:r>
            <a:r>
              <a:rPr lang="en-US" sz="1200" i="1" kern="1200" dirty="0">
                <a:solidFill>
                  <a:schemeClr val="tx1"/>
                </a:solidFill>
                <a:effectLst/>
                <a:latin typeface="+mn-lt"/>
                <a:ea typeface="+mn-ea"/>
                <a:cs typeface="+mn-cs"/>
              </a:rPr>
              <a:t>Chromobacterium vaccinii</a:t>
            </a:r>
            <a:r>
              <a:rPr lang="en-US" sz="1200" kern="1200" dirty="0">
                <a:solidFill>
                  <a:schemeClr val="tx1"/>
                </a:solidFill>
                <a:effectLst/>
                <a:latin typeface="+mn-lt"/>
                <a:ea typeface="+mn-ea"/>
                <a:cs typeface="+mn-cs"/>
              </a:rPr>
              <a:t>, a bacteria isolated from cranberry bog soil and observed that their bacterial isolates produced organic compounds that caused growth inhibition of oomycete and fungal plant pathogens. This figure shows on the left the different </a:t>
            </a:r>
            <a:r>
              <a:rPr lang="en-US" sz="1200" i="1" kern="1200" dirty="0">
                <a:solidFill>
                  <a:schemeClr val="tx1"/>
                </a:solidFill>
                <a:effectLst/>
                <a:latin typeface="+mn-lt"/>
                <a:ea typeface="+mn-ea"/>
                <a:cs typeface="+mn-cs"/>
              </a:rPr>
              <a:t>Chromobacterium </a:t>
            </a:r>
            <a:r>
              <a:rPr lang="en-US" sz="1200" kern="1200" dirty="0">
                <a:solidFill>
                  <a:schemeClr val="tx1"/>
                </a:solidFill>
                <a:effectLst/>
                <a:latin typeface="+mn-lt"/>
                <a:ea typeface="+mn-ea"/>
                <a:cs typeface="+mn-cs"/>
              </a:rPr>
              <a:t>strains used in this study and across the top are the fungal and oomycetes that the bacteria was tested against, with the first row being the control so growth of fungi without bacterial volatile interaction. The rows below are the fungi cultured in the presence of </a:t>
            </a:r>
            <a:r>
              <a:rPr lang="en-US" sz="1200" i="1" kern="1200" dirty="0">
                <a:solidFill>
                  <a:schemeClr val="tx1"/>
                </a:solidFill>
                <a:effectLst/>
                <a:latin typeface="+mn-lt"/>
                <a:ea typeface="+mn-ea"/>
                <a:cs typeface="+mn-cs"/>
              </a:rPr>
              <a:t>C. vaccinii</a:t>
            </a:r>
            <a:r>
              <a:rPr lang="en-US" sz="1200" kern="1200" dirty="0">
                <a:solidFill>
                  <a:schemeClr val="tx1"/>
                </a:solidFill>
                <a:effectLst/>
                <a:latin typeface="+mn-lt"/>
                <a:ea typeface="+mn-ea"/>
                <a:cs typeface="+mn-cs"/>
              </a:rPr>
              <a:t> VOCS. The degree of inhibition is shown in the bottom with the taller bars indicating greater inhibition.</a:t>
            </a:r>
          </a:p>
          <a:p>
            <a:endParaRPr lang="en-US" dirty="0"/>
          </a:p>
        </p:txBody>
      </p:sp>
      <p:sp>
        <p:nvSpPr>
          <p:cNvPr id="4" name="Slide Number Placeholder 3"/>
          <p:cNvSpPr>
            <a:spLocks noGrp="1"/>
          </p:cNvSpPr>
          <p:nvPr>
            <p:ph type="sldNum" sz="quarter" idx="5"/>
          </p:nvPr>
        </p:nvSpPr>
        <p:spPr/>
        <p:txBody>
          <a:bodyPr/>
          <a:lstStyle/>
          <a:p>
            <a:fld id="{B8770264-6A1F-42BE-9819-37F9706A2C5E}" type="slidenum">
              <a:rPr lang="en-US" smtClean="0"/>
              <a:t>5</a:t>
            </a:fld>
            <a:endParaRPr lang="en-US"/>
          </a:p>
        </p:txBody>
      </p:sp>
    </p:spTree>
    <p:extLst>
      <p:ext uri="{BB962C8B-B14F-4D97-AF65-F5344CB8AC3E}">
        <p14:creationId xmlns:p14="http://schemas.microsoft.com/office/powerpoint/2010/main" val="1039294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under what conditions are these VOCs being produced?  Are volatile organic compounds influenced by growth conditions? My hypothesis is yes. To test this I began to grow </a:t>
            </a:r>
            <a:r>
              <a:rPr lang="en-US" sz="1200" i="1" kern="1200" dirty="0">
                <a:solidFill>
                  <a:schemeClr val="tx1"/>
                </a:solidFill>
                <a:effectLst/>
                <a:latin typeface="+mn-lt"/>
                <a:ea typeface="+mn-ea"/>
                <a:cs typeface="+mn-cs"/>
              </a:rPr>
              <a:t>Chromobacterium vaccinii</a:t>
            </a:r>
            <a:r>
              <a:rPr lang="en-US" sz="1200" kern="1200" dirty="0">
                <a:solidFill>
                  <a:schemeClr val="tx1"/>
                </a:solidFill>
                <a:effectLst/>
                <a:latin typeface="+mn-lt"/>
                <a:ea typeface="+mn-ea"/>
                <a:cs typeface="+mn-cs"/>
              </a:rPr>
              <a:t>, the bacteria used in the previous study, and </a:t>
            </a:r>
            <a:r>
              <a:rPr lang="en-US" sz="1200" i="1" kern="1200" dirty="0">
                <a:solidFill>
                  <a:schemeClr val="tx1"/>
                </a:solidFill>
                <a:effectLst/>
                <a:latin typeface="+mn-lt"/>
                <a:ea typeface="+mn-ea"/>
                <a:cs typeface="+mn-cs"/>
              </a:rPr>
              <a:t>Chromobacterium violaceum</a:t>
            </a:r>
            <a:r>
              <a:rPr lang="en-US" sz="1200" kern="1200" dirty="0">
                <a:solidFill>
                  <a:schemeClr val="tx1"/>
                </a:solidFill>
                <a:effectLst/>
                <a:latin typeface="+mn-lt"/>
                <a:ea typeface="+mn-ea"/>
                <a:cs typeface="+mn-cs"/>
              </a:rPr>
              <a:t>, the most commonly studied </a:t>
            </a:r>
            <a:r>
              <a:rPr lang="en-US" sz="1200" i="1" kern="1200" dirty="0">
                <a:solidFill>
                  <a:schemeClr val="tx1"/>
                </a:solidFill>
                <a:effectLst/>
                <a:latin typeface="+mn-lt"/>
                <a:ea typeface="+mn-ea"/>
                <a:cs typeface="+mn-cs"/>
              </a:rPr>
              <a:t>Chromobacterium</a:t>
            </a:r>
            <a:r>
              <a:rPr lang="en-US" sz="1200" kern="1200" dirty="0">
                <a:solidFill>
                  <a:schemeClr val="tx1"/>
                </a:solidFill>
                <a:effectLst/>
                <a:latin typeface="+mn-lt"/>
                <a:ea typeface="+mn-ea"/>
                <a:cs typeface="+mn-cs"/>
              </a:rPr>
              <a:t> strain.</a:t>
            </a:r>
          </a:p>
          <a:p>
            <a:endParaRPr lang="en-US" dirty="0"/>
          </a:p>
        </p:txBody>
      </p:sp>
      <p:sp>
        <p:nvSpPr>
          <p:cNvPr id="4" name="Slide Number Placeholder 3"/>
          <p:cNvSpPr>
            <a:spLocks noGrp="1"/>
          </p:cNvSpPr>
          <p:nvPr>
            <p:ph type="sldNum" sz="quarter" idx="5"/>
          </p:nvPr>
        </p:nvSpPr>
        <p:spPr/>
        <p:txBody>
          <a:bodyPr/>
          <a:lstStyle/>
          <a:p>
            <a:fld id="{B8770264-6A1F-42BE-9819-37F9706A2C5E}" type="slidenum">
              <a:rPr lang="en-US" smtClean="0"/>
              <a:t>6</a:t>
            </a:fld>
            <a:endParaRPr lang="en-US"/>
          </a:p>
        </p:txBody>
      </p:sp>
    </p:spTree>
    <p:extLst>
      <p:ext uri="{BB962C8B-B14F-4D97-AF65-F5344CB8AC3E}">
        <p14:creationId xmlns:p14="http://schemas.microsoft.com/office/powerpoint/2010/main" val="947631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 cultured these strains in liquid and semi-solid media for equal amounts of time and then placed Thin Films in the bacterial culture and collected volatiles for an hour. To collect their volatiles, I used thin films which are these small polymer devices that absorb volatiles out of the atmosphere.</a:t>
            </a:r>
          </a:p>
          <a:p>
            <a:endParaRPr lang="en-US" dirty="0"/>
          </a:p>
        </p:txBody>
      </p:sp>
      <p:sp>
        <p:nvSpPr>
          <p:cNvPr id="4" name="Slide Number Placeholder 3"/>
          <p:cNvSpPr>
            <a:spLocks noGrp="1"/>
          </p:cNvSpPr>
          <p:nvPr>
            <p:ph type="sldNum" sz="quarter" idx="5"/>
          </p:nvPr>
        </p:nvSpPr>
        <p:spPr/>
        <p:txBody>
          <a:bodyPr/>
          <a:lstStyle/>
          <a:p>
            <a:fld id="{B8770264-6A1F-42BE-9819-37F9706A2C5E}" type="slidenum">
              <a:rPr lang="en-US" smtClean="0"/>
              <a:t>7</a:t>
            </a:fld>
            <a:endParaRPr lang="en-US"/>
          </a:p>
        </p:txBody>
      </p:sp>
    </p:spTree>
    <p:extLst>
      <p:ext uri="{BB962C8B-B14F-4D97-AF65-F5344CB8AC3E}">
        <p14:creationId xmlns:p14="http://schemas.microsoft.com/office/powerpoint/2010/main" val="1097192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 cultured these strains in liquid and semi-solid media for equal amounts of time and then placed Thin Films in the bacterial culture and collected volatiles for an hour. To collect their volatiles, I used thin films which are these small polymer devices that absorb volatiles out of the atmosphere.</a:t>
            </a:r>
          </a:p>
          <a:p>
            <a:endParaRPr lang="en-US" dirty="0"/>
          </a:p>
        </p:txBody>
      </p:sp>
      <p:sp>
        <p:nvSpPr>
          <p:cNvPr id="4" name="Slide Number Placeholder 3"/>
          <p:cNvSpPr>
            <a:spLocks noGrp="1"/>
          </p:cNvSpPr>
          <p:nvPr>
            <p:ph type="sldNum" sz="quarter" idx="5"/>
          </p:nvPr>
        </p:nvSpPr>
        <p:spPr/>
        <p:txBody>
          <a:bodyPr/>
          <a:lstStyle/>
          <a:p>
            <a:fld id="{B8770264-6A1F-42BE-9819-37F9706A2C5E}" type="slidenum">
              <a:rPr lang="en-US" smtClean="0"/>
              <a:t>8</a:t>
            </a:fld>
            <a:endParaRPr lang="en-US"/>
          </a:p>
        </p:txBody>
      </p:sp>
    </p:spTree>
    <p:extLst>
      <p:ext uri="{BB962C8B-B14F-4D97-AF65-F5344CB8AC3E}">
        <p14:creationId xmlns:p14="http://schemas.microsoft.com/office/powerpoint/2010/main" val="3463366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 chromatogram of </a:t>
            </a:r>
            <a:r>
              <a:rPr lang="en-US" sz="1200" i="1" kern="1200" dirty="0">
                <a:solidFill>
                  <a:schemeClr val="tx1"/>
                </a:solidFill>
                <a:effectLst/>
                <a:latin typeface="+mn-lt"/>
                <a:ea typeface="+mn-ea"/>
                <a:cs typeface="+mn-cs"/>
              </a:rPr>
              <a:t>C. vaccinii</a:t>
            </a:r>
            <a:r>
              <a:rPr lang="en-US" sz="1200" kern="1200" dirty="0">
                <a:solidFill>
                  <a:schemeClr val="tx1"/>
                </a:solidFill>
                <a:effectLst/>
                <a:latin typeface="+mn-lt"/>
                <a:ea typeface="+mn-ea"/>
                <a:cs typeface="+mn-cs"/>
              </a:rPr>
              <a:t>, the different peaks indicate different compounds and the bigger a peak is the more abundant it was found in the sample.</a:t>
            </a:r>
          </a:p>
          <a:p>
            <a:endParaRPr lang="en-US" dirty="0"/>
          </a:p>
        </p:txBody>
      </p:sp>
      <p:sp>
        <p:nvSpPr>
          <p:cNvPr id="4" name="Slide Number Placeholder 3"/>
          <p:cNvSpPr>
            <a:spLocks noGrp="1"/>
          </p:cNvSpPr>
          <p:nvPr>
            <p:ph type="sldNum" sz="quarter" idx="5"/>
          </p:nvPr>
        </p:nvSpPr>
        <p:spPr/>
        <p:txBody>
          <a:bodyPr/>
          <a:lstStyle/>
          <a:p>
            <a:fld id="{B8770264-6A1F-42BE-9819-37F9706A2C5E}" type="slidenum">
              <a:rPr lang="en-US" smtClean="0"/>
              <a:t>9</a:t>
            </a:fld>
            <a:endParaRPr lang="en-US"/>
          </a:p>
        </p:txBody>
      </p:sp>
    </p:spTree>
    <p:extLst>
      <p:ext uri="{BB962C8B-B14F-4D97-AF65-F5344CB8AC3E}">
        <p14:creationId xmlns:p14="http://schemas.microsoft.com/office/powerpoint/2010/main" val="2864837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BBEC-344B-4C99-8CC0-D3CEE56931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E77BE9-0CC4-48CA-9238-97E66A046F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2AF4C8-D7E8-4772-B697-5E137E34195E}"/>
              </a:ext>
            </a:extLst>
          </p:cNvPr>
          <p:cNvSpPr>
            <a:spLocks noGrp="1"/>
          </p:cNvSpPr>
          <p:nvPr>
            <p:ph type="dt" sz="half" idx="10"/>
          </p:nvPr>
        </p:nvSpPr>
        <p:spPr/>
        <p:txBody>
          <a:bodyPr/>
          <a:lstStyle/>
          <a:p>
            <a:fld id="{CE7AD539-B187-4102-B4CF-1C4187389EFE}" type="datetimeFigureOut">
              <a:rPr lang="en-US" smtClean="0"/>
              <a:t>4/3/2020</a:t>
            </a:fld>
            <a:endParaRPr lang="en-US"/>
          </a:p>
        </p:txBody>
      </p:sp>
      <p:sp>
        <p:nvSpPr>
          <p:cNvPr id="5" name="Footer Placeholder 4">
            <a:extLst>
              <a:ext uri="{FF2B5EF4-FFF2-40B4-BE49-F238E27FC236}">
                <a16:creationId xmlns:a16="http://schemas.microsoft.com/office/drawing/2014/main" id="{ABFF5711-11FD-46C2-B316-527E5FA84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72F0DE-CCFB-4A92-A3BF-EB7784AF44D3}"/>
              </a:ext>
            </a:extLst>
          </p:cNvPr>
          <p:cNvSpPr>
            <a:spLocks noGrp="1"/>
          </p:cNvSpPr>
          <p:nvPr>
            <p:ph type="sldNum" sz="quarter" idx="12"/>
          </p:nvPr>
        </p:nvSpPr>
        <p:spPr/>
        <p:txBody>
          <a:bodyPr/>
          <a:lstStyle/>
          <a:p>
            <a:fld id="{08AFE457-8645-47CF-B842-DA333B6C305A}" type="slidenum">
              <a:rPr lang="en-US" smtClean="0"/>
              <a:t>‹#›</a:t>
            </a:fld>
            <a:endParaRPr lang="en-US"/>
          </a:p>
        </p:txBody>
      </p:sp>
    </p:spTree>
    <p:extLst>
      <p:ext uri="{BB962C8B-B14F-4D97-AF65-F5344CB8AC3E}">
        <p14:creationId xmlns:p14="http://schemas.microsoft.com/office/powerpoint/2010/main" val="2171018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ACB81-3BB4-4A96-B3C8-CA533F423D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5D4B01-D805-42F8-A4C5-2343220122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7940CC-C4D2-47E2-8BFD-CAE388E45AD5}"/>
              </a:ext>
            </a:extLst>
          </p:cNvPr>
          <p:cNvSpPr>
            <a:spLocks noGrp="1"/>
          </p:cNvSpPr>
          <p:nvPr>
            <p:ph type="dt" sz="half" idx="10"/>
          </p:nvPr>
        </p:nvSpPr>
        <p:spPr/>
        <p:txBody>
          <a:bodyPr/>
          <a:lstStyle/>
          <a:p>
            <a:fld id="{CE7AD539-B187-4102-B4CF-1C4187389EFE}" type="datetimeFigureOut">
              <a:rPr lang="en-US" smtClean="0"/>
              <a:t>4/3/2020</a:t>
            </a:fld>
            <a:endParaRPr lang="en-US"/>
          </a:p>
        </p:txBody>
      </p:sp>
      <p:sp>
        <p:nvSpPr>
          <p:cNvPr id="5" name="Footer Placeholder 4">
            <a:extLst>
              <a:ext uri="{FF2B5EF4-FFF2-40B4-BE49-F238E27FC236}">
                <a16:creationId xmlns:a16="http://schemas.microsoft.com/office/drawing/2014/main" id="{49A5CBE2-C8AC-444F-8E43-6D5B8C098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C33066-0A12-4C60-AEF0-F889B5655B27}"/>
              </a:ext>
            </a:extLst>
          </p:cNvPr>
          <p:cNvSpPr>
            <a:spLocks noGrp="1"/>
          </p:cNvSpPr>
          <p:nvPr>
            <p:ph type="sldNum" sz="quarter" idx="12"/>
          </p:nvPr>
        </p:nvSpPr>
        <p:spPr/>
        <p:txBody>
          <a:bodyPr/>
          <a:lstStyle/>
          <a:p>
            <a:fld id="{08AFE457-8645-47CF-B842-DA333B6C305A}" type="slidenum">
              <a:rPr lang="en-US" smtClean="0"/>
              <a:t>‹#›</a:t>
            </a:fld>
            <a:endParaRPr lang="en-US"/>
          </a:p>
        </p:txBody>
      </p:sp>
    </p:spTree>
    <p:extLst>
      <p:ext uri="{BB962C8B-B14F-4D97-AF65-F5344CB8AC3E}">
        <p14:creationId xmlns:p14="http://schemas.microsoft.com/office/powerpoint/2010/main" val="1124382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EFCB7D-2DEC-4294-A0F0-91C2F9C948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CFC079-C521-4268-B71E-B4C3C5ED93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311EEC-5CFE-494C-8B8C-803E673B3F94}"/>
              </a:ext>
            </a:extLst>
          </p:cNvPr>
          <p:cNvSpPr>
            <a:spLocks noGrp="1"/>
          </p:cNvSpPr>
          <p:nvPr>
            <p:ph type="dt" sz="half" idx="10"/>
          </p:nvPr>
        </p:nvSpPr>
        <p:spPr/>
        <p:txBody>
          <a:bodyPr/>
          <a:lstStyle/>
          <a:p>
            <a:fld id="{CE7AD539-B187-4102-B4CF-1C4187389EFE}" type="datetimeFigureOut">
              <a:rPr lang="en-US" smtClean="0"/>
              <a:t>4/3/2020</a:t>
            </a:fld>
            <a:endParaRPr lang="en-US"/>
          </a:p>
        </p:txBody>
      </p:sp>
      <p:sp>
        <p:nvSpPr>
          <p:cNvPr id="5" name="Footer Placeholder 4">
            <a:extLst>
              <a:ext uri="{FF2B5EF4-FFF2-40B4-BE49-F238E27FC236}">
                <a16:creationId xmlns:a16="http://schemas.microsoft.com/office/drawing/2014/main" id="{7970E8CF-3033-44BF-B4DB-ADC7EDD6B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FB97A-B4D8-4BD9-B862-47AE6D846F5E}"/>
              </a:ext>
            </a:extLst>
          </p:cNvPr>
          <p:cNvSpPr>
            <a:spLocks noGrp="1"/>
          </p:cNvSpPr>
          <p:nvPr>
            <p:ph type="sldNum" sz="quarter" idx="12"/>
          </p:nvPr>
        </p:nvSpPr>
        <p:spPr/>
        <p:txBody>
          <a:bodyPr/>
          <a:lstStyle/>
          <a:p>
            <a:fld id="{08AFE457-8645-47CF-B842-DA333B6C305A}" type="slidenum">
              <a:rPr lang="en-US" smtClean="0"/>
              <a:t>‹#›</a:t>
            </a:fld>
            <a:endParaRPr lang="en-US"/>
          </a:p>
        </p:txBody>
      </p:sp>
    </p:spTree>
    <p:extLst>
      <p:ext uri="{BB962C8B-B14F-4D97-AF65-F5344CB8AC3E}">
        <p14:creationId xmlns:p14="http://schemas.microsoft.com/office/powerpoint/2010/main" val="940294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13AB4-ABFB-4B38-AD6A-378121E51E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293BC9-48E4-4DD3-8BE5-2C5E4CDB95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537482-97AC-4A92-A094-5A45B43747A6}"/>
              </a:ext>
            </a:extLst>
          </p:cNvPr>
          <p:cNvSpPr>
            <a:spLocks noGrp="1"/>
          </p:cNvSpPr>
          <p:nvPr>
            <p:ph type="dt" sz="half" idx="10"/>
          </p:nvPr>
        </p:nvSpPr>
        <p:spPr/>
        <p:txBody>
          <a:bodyPr/>
          <a:lstStyle/>
          <a:p>
            <a:fld id="{CE7AD539-B187-4102-B4CF-1C4187389EFE}" type="datetimeFigureOut">
              <a:rPr lang="en-US" smtClean="0"/>
              <a:t>4/3/2020</a:t>
            </a:fld>
            <a:endParaRPr lang="en-US"/>
          </a:p>
        </p:txBody>
      </p:sp>
      <p:sp>
        <p:nvSpPr>
          <p:cNvPr id="5" name="Footer Placeholder 4">
            <a:extLst>
              <a:ext uri="{FF2B5EF4-FFF2-40B4-BE49-F238E27FC236}">
                <a16:creationId xmlns:a16="http://schemas.microsoft.com/office/drawing/2014/main" id="{48BD8633-66F2-488A-B681-15E03A97EB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EF067-544F-4483-A908-0024BC91D5C8}"/>
              </a:ext>
            </a:extLst>
          </p:cNvPr>
          <p:cNvSpPr>
            <a:spLocks noGrp="1"/>
          </p:cNvSpPr>
          <p:nvPr>
            <p:ph type="sldNum" sz="quarter" idx="12"/>
          </p:nvPr>
        </p:nvSpPr>
        <p:spPr/>
        <p:txBody>
          <a:bodyPr/>
          <a:lstStyle/>
          <a:p>
            <a:fld id="{08AFE457-8645-47CF-B842-DA333B6C305A}" type="slidenum">
              <a:rPr lang="en-US" smtClean="0"/>
              <a:t>‹#›</a:t>
            </a:fld>
            <a:endParaRPr lang="en-US"/>
          </a:p>
        </p:txBody>
      </p:sp>
    </p:spTree>
    <p:extLst>
      <p:ext uri="{BB962C8B-B14F-4D97-AF65-F5344CB8AC3E}">
        <p14:creationId xmlns:p14="http://schemas.microsoft.com/office/powerpoint/2010/main" val="3235075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B7764-CB71-42AA-A264-CB26E69873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37436D-CE40-4CE2-8B3A-8530ED9127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D0BCEA-0357-4AD4-90DF-C5B3DF7B501E}"/>
              </a:ext>
            </a:extLst>
          </p:cNvPr>
          <p:cNvSpPr>
            <a:spLocks noGrp="1"/>
          </p:cNvSpPr>
          <p:nvPr>
            <p:ph type="dt" sz="half" idx="10"/>
          </p:nvPr>
        </p:nvSpPr>
        <p:spPr/>
        <p:txBody>
          <a:bodyPr/>
          <a:lstStyle/>
          <a:p>
            <a:fld id="{CE7AD539-B187-4102-B4CF-1C4187389EFE}" type="datetimeFigureOut">
              <a:rPr lang="en-US" smtClean="0"/>
              <a:t>4/3/2020</a:t>
            </a:fld>
            <a:endParaRPr lang="en-US"/>
          </a:p>
        </p:txBody>
      </p:sp>
      <p:sp>
        <p:nvSpPr>
          <p:cNvPr id="5" name="Footer Placeholder 4">
            <a:extLst>
              <a:ext uri="{FF2B5EF4-FFF2-40B4-BE49-F238E27FC236}">
                <a16:creationId xmlns:a16="http://schemas.microsoft.com/office/drawing/2014/main" id="{D48D465F-637A-4E9A-A646-2B5769D156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912B1-74FB-4619-9C94-9EF7F5C319C2}"/>
              </a:ext>
            </a:extLst>
          </p:cNvPr>
          <p:cNvSpPr>
            <a:spLocks noGrp="1"/>
          </p:cNvSpPr>
          <p:nvPr>
            <p:ph type="sldNum" sz="quarter" idx="12"/>
          </p:nvPr>
        </p:nvSpPr>
        <p:spPr/>
        <p:txBody>
          <a:bodyPr/>
          <a:lstStyle/>
          <a:p>
            <a:fld id="{08AFE457-8645-47CF-B842-DA333B6C305A}" type="slidenum">
              <a:rPr lang="en-US" smtClean="0"/>
              <a:t>‹#›</a:t>
            </a:fld>
            <a:endParaRPr lang="en-US"/>
          </a:p>
        </p:txBody>
      </p:sp>
    </p:spTree>
    <p:extLst>
      <p:ext uri="{BB962C8B-B14F-4D97-AF65-F5344CB8AC3E}">
        <p14:creationId xmlns:p14="http://schemas.microsoft.com/office/powerpoint/2010/main" val="404803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E51E3-04BB-48EF-82BA-F4D27CBF12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DB3E31-31D0-431E-83FC-C0A7BC3A0A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A9189C-04E7-409F-AEA2-6074DE6155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5FCD1B-6BB0-4B7F-A271-24C5493AD118}"/>
              </a:ext>
            </a:extLst>
          </p:cNvPr>
          <p:cNvSpPr>
            <a:spLocks noGrp="1"/>
          </p:cNvSpPr>
          <p:nvPr>
            <p:ph type="dt" sz="half" idx="10"/>
          </p:nvPr>
        </p:nvSpPr>
        <p:spPr/>
        <p:txBody>
          <a:bodyPr/>
          <a:lstStyle/>
          <a:p>
            <a:fld id="{CE7AD539-B187-4102-B4CF-1C4187389EFE}" type="datetimeFigureOut">
              <a:rPr lang="en-US" smtClean="0"/>
              <a:t>4/3/2020</a:t>
            </a:fld>
            <a:endParaRPr lang="en-US"/>
          </a:p>
        </p:txBody>
      </p:sp>
      <p:sp>
        <p:nvSpPr>
          <p:cNvPr id="6" name="Footer Placeholder 5">
            <a:extLst>
              <a:ext uri="{FF2B5EF4-FFF2-40B4-BE49-F238E27FC236}">
                <a16:creationId xmlns:a16="http://schemas.microsoft.com/office/drawing/2014/main" id="{4EAF19B5-78CD-45BF-9504-AA586E47D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1A21DD-6CE4-4FAB-B2E4-D6F2F3CFBDD2}"/>
              </a:ext>
            </a:extLst>
          </p:cNvPr>
          <p:cNvSpPr>
            <a:spLocks noGrp="1"/>
          </p:cNvSpPr>
          <p:nvPr>
            <p:ph type="sldNum" sz="quarter" idx="12"/>
          </p:nvPr>
        </p:nvSpPr>
        <p:spPr/>
        <p:txBody>
          <a:bodyPr/>
          <a:lstStyle/>
          <a:p>
            <a:fld id="{08AFE457-8645-47CF-B842-DA333B6C305A}" type="slidenum">
              <a:rPr lang="en-US" smtClean="0"/>
              <a:t>‹#›</a:t>
            </a:fld>
            <a:endParaRPr lang="en-US"/>
          </a:p>
        </p:txBody>
      </p:sp>
    </p:spTree>
    <p:extLst>
      <p:ext uri="{BB962C8B-B14F-4D97-AF65-F5344CB8AC3E}">
        <p14:creationId xmlns:p14="http://schemas.microsoft.com/office/powerpoint/2010/main" val="2453783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6C8F5-3889-49EF-93AD-9EC1AA1391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6B0FFD-9448-427E-BD77-6880027ED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3D2100-F943-4057-B676-439E952D28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1AC65B-CA5B-4FED-8BD4-2CE60FFF1D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C6330E-9652-4563-A6AE-8F846D9C9D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0F896F-895C-42A9-832C-0A8248F6BE08}"/>
              </a:ext>
            </a:extLst>
          </p:cNvPr>
          <p:cNvSpPr>
            <a:spLocks noGrp="1"/>
          </p:cNvSpPr>
          <p:nvPr>
            <p:ph type="dt" sz="half" idx="10"/>
          </p:nvPr>
        </p:nvSpPr>
        <p:spPr/>
        <p:txBody>
          <a:bodyPr/>
          <a:lstStyle/>
          <a:p>
            <a:fld id="{CE7AD539-B187-4102-B4CF-1C4187389EFE}" type="datetimeFigureOut">
              <a:rPr lang="en-US" smtClean="0"/>
              <a:t>4/3/2020</a:t>
            </a:fld>
            <a:endParaRPr lang="en-US"/>
          </a:p>
        </p:txBody>
      </p:sp>
      <p:sp>
        <p:nvSpPr>
          <p:cNvPr id="8" name="Footer Placeholder 7">
            <a:extLst>
              <a:ext uri="{FF2B5EF4-FFF2-40B4-BE49-F238E27FC236}">
                <a16:creationId xmlns:a16="http://schemas.microsoft.com/office/drawing/2014/main" id="{A0FF4582-9F3F-479D-AD71-0B24CA192B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8D6496-E0D0-492F-BE99-4D1E1BC7CFF2}"/>
              </a:ext>
            </a:extLst>
          </p:cNvPr>
          <p:cNvSpPr>
            <a:spLocks noGrp="1"/>
          </p:cNvSpPr>
          <p:nvPr>
            <p:ph type="sldNum" sz="quarter" idx="12"/>
          </p:nvPr>
        </p:nvSpPr>
        <p:spPr/>
        <p:txBody>
          <a:bodyPr/>
          <a:lstStyle/>
          <a:p>
            <a:fld id="{08AFE457-8645-47CF-B842-DA333B6C305A}" type="slidenum">
              <a:rPr lang="en-US" smtClean="0"/>
              <a:t>‹#›</a:t>
            </a:fld>
            <a:endParaRPr lang="en-US"/>
          </a:p>
        </p:txBody>
      </p:sp>
    </p:spTree>
    <p:extLst>
      <p:ext uri="{BB962C8B-B14F-4D97-AF65-F5344CB8AC3E}">
        <p14:creationId xmlns:p14="http://schemas.microsoft.com/office/powerpoint/2010/main" val="256807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6851A-4482-4D67-8664-05EF1D26BD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F008E8-AA1E-4BFD-8C6F-E42E275A7441}"/>
              </a:ext>
            </a:extLst>
          </p:cNvPr>
          <p:cNvSpPr>
            <a:spLocks noGrp="1"/>
          </p:cNvSpPr>
          <p:nvPr>
            <p:ph type="dt" sz="half" idx="10"/>
          </p:nvPr>
        </p:nvSpPr>
        <p:spPr/>
        <p:txBody>
          <a:bodyPr/>
          <a:lstStyle/>
          <a:p>
            <a:fld id="{CE7AD539-B187-4102-B4CF-1C4187389EFE}" type="datetimeFigureOut">
              <a:rPr lang="en-US" smtClean="0"/>
              <a:t>4/3/2020</a:t>
            </a:fld>
            <a:endParaRPr lang="en-US"/>
          </a:p>
        </p:txBody>
      </p:sp>
      <p:sp>
        <p:nvSpPr>
          <p:cNvPr id="4" name="Footer Placeholder 3">
            <a:extLst>
              <a:ext uri="{FF2B5EF4-FFF2-40B4-BE49-F238E27FC236}">
                <a16:creationId xmlns:a16="http://schemas.microsoft.com/office/drawing/2014/main" id="{B558CAE2-719A-4B67-A114-09360F16FA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374F36-9921-4011-9FEE-ACA57A2FC5C3}"/>
              </a:ext>
            </a:extLst>
          </p:cNvPr>
          <p:cNvSpPr>
            <a:spLocks noGrp="1"/>
          </p:cNvSpPr>
          <p:nvPr>
            <p:ph type="sldNum" sz="quarter" idx="12"/>
          </p:nvPr>
        </p:nvSpPr>
        <p:spPr/>
        <p:txBody>
          <a:bodyPr/>
          <a:lstStyle/>
          <a:p>
            <a:fld id="{08AFE457-8645-47CF-B842-DA333B6C305A}" type="slidenum">
              <a:rPr lang="en-US" smtClean="0"/>
              <a:t>‹#›</a:t>
            </a:fld>
            <a:endParaRPr lang="en-US"/>
          </a:p>
        </p:txBody>
      </p:sp>
    </p:spTree>
    <p:extLst>
      <p:ext uri="{BB962C8B-B14F-4D97-AF65-F5344CB8AC3E}">
        <p14:creationId xmlns:p14="http://schemas.microsoft.com/office/powerpoint/2010/main" val="1792083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CB78CB-F464-466C-AB37-E4EA4CC1FF93}"/>
              </a:ext>
            </a:extLst>
          </p:cNvPr>
          <p:cNvSpPr>
            <a:spLocks noGrp="1"/>
          </p:cNvSpPr>
          <p:nvPr>
            <p:ph type="dt" sz="half" idx="10"/>
          </p:nvPr>
        </p:nvSpPr>
        <p:spPr/>
        <p:txBody>
          <a:bodyPr/>
          <a:lstStyle/>
          <a:p>
            <a:fld id="{CE7AD539-B187-4102-B4CF-1C4187389EFE}" type="datetimeFigureOut">
              <a:rPr lang="en-US" smtClean="0"/>
              <a:t>4/3/2020</a:t>
            </a:fld>
            <a:endParaRPr lang="en-US"/>
          </a:p>
        </p:txBody>
      </p:sp>
      <p:sp>
        <p:nvSpPr>
          <p:cNvPr id="3" name="Footer Placeholder 2">
            <a:extLst>
              <a:ext uri="{FF2B5EF4-FFF2-40B4-BE49-F238E27FC236}">
                <a16:creationId xmlns:a16="http://schemas.microsoft.com/office/drawing/2014/main" id="{9460DF42-97A8-479F-A790-2A1E031D79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665FD1-7EF5-47C0-A17B-F7F2CD3719C9}"/>
              </a:ext>
            </a:extLst>
          </p:cNvPr>
          <p:cNvSpPr>
            <a:spLocks noGrp="1"/>
          </p:cNvSpPr>
          <p:nvPr>
            <p:ph type="sldNum" sz="quarter" idx="12"/>
          </p:nvPr>
        </p:nvSpPr>
        <p:spPr/>
        <p:txBody>
          <a:bodyPr/>
          <a:lstStyle/>
          <a:p>
            <a:fld id="{08AFE457-8645-47CF-B842-DA333B6C305A}" type="slidenum">
              <a:rPr lang="en-US" smtClean="0"/>
              <a:t>‹#›</a:t>
            </a:fld>
            <a:endParaRPr lang="en-US"/>
          </a:p>
        </p:txBody>
      </p:sp>
    </p:spTree>
    <p:extLst>
      <p:ext uri="{BB962C8B-B14F-4D97-AF65-F5344CB8AC3E}">
        <p14:creationId xmlns:p14="http://schemas.microsoft.com/office/powerpoint/2010/main" val="1594232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FF6B-8BB9-41E6-AED6-E3D18DADE0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0D5596-C62E-446A-AA40-F081F4DB32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FB65C5-16DA-43B7-AEDA-FF89F37A24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FD9AC6-136B-419F-BBD2-1B47BEDFDC63}"/>
              </a:ext>
            </a:extLst>
          </p:cNvPr>
          <p:cNvSpPr>
            <a:spLocks noGrp="1"/>
          </p:cNvSpPr>
          <p:nvPr>
            <p:ph type="dt" sz="half" idx="10"/>
          </p:nvPr>
        </p:nvSpPr>
        <p:spPr/>
        <p:txBody>
          <a:bodyPr/>
          <a:lstStyle/>
          <a:p>
            <a:fld id="{CE7AD539-B187-4102-B4CF-1C4187389EFE}" type="datetimeFigureOut">
              <a:rPr lang="en-US" smtClean="0"/>
              <a:t>4/3/2020</a:t>
            </a:fld>
            <a:endParaRPr lang="en-US"/>
          </a:p>
        </p:txBody>
      </p:sp>
      <p:sp>
        <p:nvSpPr>
          <p:cNvPr id="6" name="Footer Placeholder 5">
            <a:extLst>
              <a:ext uri="{FF2B5EF4-FFF2-40B4-BE49-F238E27FC236}">
                <a16:creationId xmlns:a16="http://schemas.microsoft.com/office/drawing/2014/main" id="{289512BA-C6E2-497D-B6A5-1E1EF3192E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C7F451-2235-434F-82B9-A7C8AEF1EEAD}"/>
              </a:ext>
            </a:extLst>
          </p:cNvPr>
          <p:cNvSpPr>
            <a:spLocks noGrp="1"/>
          </p:cNvSpPr>
          <p:nvPr>
            <p:ph type="sldNum" sz="quarter" idx="12"/>
          </p:nvPr>
        </p:nvSpPr>
        <p:spPr/>
        <p:txBody>
          <a:bodyPr/>
          <a:lstStyle/>
          <a:p>
            <a:fld id="{08AFE457-8645-47CF-B842-DA333B6C305A}" type="slidenum">
              <a:rPr lang="en-US" smtClean="0"/>
              <a:t>‹#›</a:t>
            </a:fld>
            <a:endParaRPr lang="en-US"/>
          </a:p>
        </p:txBody>
      </p:sp>
    </p:spTree>
    <p:extLst>
      <p:ext uri="{BB962C8B-B14F-4D97-AF65-F5344CB8AC3E}">
        <p14:creationId xmlns:p14="http://schemas.microsoft.com/office/powerpoint/2010/main" val="1640586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FD8D7-001C-49BD-8E71-1F9CF81BE8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F5244F-9BD6-4E29-942F-51CA339A52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64CB98-6CD0-4A37-87C9-BD65EB0021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06542B-9E91-45C7-9108-C2ED6BE42F0C}"/>
              </a:ext>
            </a:extLst>
          </p:cNvPr>
          <p:cNvSpPr>
            <a:spLocks noGrp="1"/>
          </p:cNvSpPr>
          <p:nvPr>
            <p:ph type="dt" sz="half" idx="10"/>
          </p:nvPr>
        </p:nvSpPr>
        <p:spPr/>
        <p:txBody>
          <a:bodyPr/>
          <a:lstStyle/>
          <a:p>
            <a:fld id="{CE7AD539-B187-4102-B4CF-1C4187389EFE}" type="datetimeFigureOut">
              <a:rPr lang="en-US" smtClean="0"/>
              <a:t>4/3/2020</a:t>
            </a:fld>
            <a:endParaRPr lang="en-US"/>
          </a:p>
        </p:txBody>
      </p:sp>
      <p:sp>
        <p:nvSpPr>
          <p:cNvPr id="6" name="Footer Placeholder 5">
            <a:extLst>
              <a:ext uri="{FF2B5EF4-FFF2-40B4-BE49-F238E27FC236}">
                <a16:creationId xmlns:a16="http://schemas.microsoft.com/office/drawing/2014/main" id="{34A0497E-778A-478E-899B-13FD8A935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9E468C-3FB3-46ED-999B-5CD8A3A182EC}"/>
              </a:ext>
            </a:extLst>
          </p:cNvPr>
          <p:cNvSpPr>
            <a:spLocks noGrp="1"/>
          </p:cNvSpPr>
          <p:nvPr>
            <p:ph type="sldNum" sz="quarter" idx="12"/>
          </p:nvPr>
        </p:nvSpPr>
        <p:spPr/>
        <p:txBody>
          <a:bodyPr/>
          <a:lstStyle/>
          <a:p>
            <a:fld id="{08AFE457-8645-47CF-B842-DA333B6C305A}" type="slidenum">
              <a:rPr lang="en-US" smtClean="0"/>
              <a:t>‹#›</a:t>
            </a:fld>
            <a:endParaRPr lang="en-US"/>
          </a:p>
        </p:txBody>
      </p:sp>
    </p:spTree>
    <p:extLst>
      <p:ext uri="{BB962C8B-B14F-4D97-AF65-F5344CB8AC3E}">
        <p14:creationId xmlns:p14="http://schemas.microsoft.com/office/powerpoint/2010/main" val="1323903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531107-201C-450D-9D4B-6807638EE0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BEFE88-64D2-4A59-ABBD-4F5A0931AE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B62905-9E0C-4805-9908-517D12F753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7AD539-B187-4102-B4CF-1C4187389EFE}" type="datetimeFigureOut">
              <a:rPr lang="en-US" smtClean="0"/>
              <a:t>4/3/2020</a:t>
            </a:fld>
            <a:endParaRPr lang="en-US"/>
          </a:p>
        </p:txBody>
      </p:sp>
      <p:sp>
        <p:nvSpPr>
          <p:cNvPr id="5" name="Footer Placeholder 4">
            <a:extLst>
              <a:ext uri="{FF2B5EF4-FFF2-40B4-BE49-F238E27FC236}">
                <a16:creationId xmlns:a16="http://schemas.microsoft.com/office/drawing/2014/main" id="{7A179594-EE45-4367-93F6-40127DD84F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6C1DD5-E822-4DAB-A3B8-0B6C6CAAEF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FE457-8645-47CF-B842-DA333B6C305A}" type="slidenum">
              <a:rPr lang="en-US" smtClean="0"/>
              <a:t>‹#›</a:t>
            </a:fld>
            <a:endParaRPr lang="en-US"/>
          </a:p>
        </p:txBody>
      </p:sp>
    </p:spTree>
    <p:extLst>
      <p:ext uri="{BB962C8B-B14F-4D97-AF65-F5344CB8AC3E}">
        <p14:creationId xmlns:p14="http://schemas.microsoft.com/office/powerpoint/2010/main" val="1657800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2A771-F39E-47ED-B893-DBDA3F585F02}"/>
              </a:ext>
            </a:extLst>
          </p:cNvPr>
          <p:cNvSpPr>
            <a:spLocks noGrp="1"/>
          </p:cNvSpPr>
          <p:nvPr>
            <p:ph type="ctrTitle"/>
          </p:nvPr>
        </p:nvSpPr>
        <p:spPr>
          <a:xfrm>
            <a:off x="448573" y="517585"/>
            <a:ext cx="11455879" cy="2992378"/>
          </a:xfrm>
        </p:spPr>
        <p:txBody>
          <a:bodyPr>
            <a:normAutofit fontScale="90000"/>
          </a:bodyPr>
          <a:lstStyle/>
          <a:p>
            <a:r>
              <a:rPr lang="en-US" b="1" dirty="0">
                <a:solidFill>
                  <a:schemeClr val="bg1"/>
                </a:solidFill>
              </a:rPr>
              <a:t>Exploring the effect of growth conditions on the volatile metabolome of </a:t>
            </a:r>
            <a:r>
              <a:rPr lang="en-US" b="1" i="1" dirty="0">
                <a:solidFill>
                  <a:schemeClr val="bg1"/>
                </a:solidFill>
              </a:rPr>
              <a:t>Chromobacterium vaccinii </a:t>
            </a:r>
            <a:r>
              <a:rPr lang="en-US" b="1" dirty="0">
                <a:solidFill>
                  <a:schemeClr val="bg1"/>
                </a:solidFill>
              </a:rPr>
              <a:t>and </a:t>
            </a:r>
            <a:r>
              <a:rPr lang="en-US" b="1" i="1" dirty="0">
                <a:solidFill>
                  <a:schemeClr val="bg1"/>
                </a:solidFill>
              </a:rPr>
              <a:t>Chromobacterium violaceum</a:t>
            </a:r>
            <a:endParaRPr lang="en-US" dirty="0"/>
          </a:p>
        </p:txBody>
      </p:sp>
      <p:sp>
        <p:nvSpPr>
          <p:cNvPr id="3" name="Subtitle 2">
            <a:extLst>
              <a:ext uri="{FF2B5EF4-FFF2-40B4-BE49-F238E27FC236}">
                <a16:creationId xmlns:a16="http://schemas.microsoft.com/office/drawing/2014/main" id="{08D484D4-B73A-4054-A607-587AF11382C7}"/>
              </a:ext>
            </a:extLst>
          </p:cNvPr>
          <p:cNvSpPr>
            <a:spLocks noGrp="1"/>
          </p:cNvSpPr>
          <p:nvPr>
            <p:ph type="subTitle" idx="1"/>
          </p:nvPr>
        </p:nvSpPr>
        <p:spPr>
          <a:xfrm>
            <a:off x="1524000" y="3964347"/>
            <a:ext cx="9144000" cy="1655762"/>
          </a:xfrm>
        </p:spPr>
        <p:txBody>
          <a:bodyPr/>
          <a:lstStyle/>
          <a:p>
            <a:r>
              <a:rPr lang="en-US">
                <a:solidFill>
                  <a:schemeClr val="bg1"/>
                </a:solidFill>
              </a:rPr>
              <a:t>Diana Ramirez</a:t>
            </a:r>
          </a:p>
          <a:p>
            <a:r>
              <a:rPr lang="en-US">
                <a:solidFill>
                  <a:schemeClr val="bg1"/>
                </a:solidFill>
              </a:rPr>
              <a:t>Dr. Heather Bean Lab</a:t>
            </a:r>
          </a:p>
          <a:p>
            <a:endParaRPr lang="en-US" dirty="0"/>
          </a:p>
        </p:txBody>
      </p:sp>
      <p:pic>
        <p:nvPicPr>
          <p:cNvPr id="4" name="Picture 3" descr="footer space grant.tif">
            <a:extLst>
              <a:ext uri="{FF2B5EF4-FFF2-40B4-BE49-F238E27FC236}">
                <a16:creationId xmlns:a16="http://schemas.microsoft.com/office/drawing/2014/main" id="{13777300-A1D3-4F85-A8E6-23690DB3B6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67217"/>
            <a:ext cx="12192000" cy="1190783"/>
          </a:xfrm>
          <a:prstGeom prst="rect">
            <a:avLst/>
          </a:prstGeom>
        </p:spPr>
      </p:pic>
    </p:spTree>
    <p:extLst>
      <p:ext uri="{BB962C8B-B14F-4D97-AF65-F5344CB8AC3E}">
        <p14:creationId xmlns:p14="http://schemas.microsoft.com/office/powerpoint/2010/main" val="3680413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8A831-2DC7-43F1-A9A0-8E2B2CCB1FA9}"/>
              </a:ext>
            </a:extLst>
          </p:cNvPr>
          <p:cNvSpPr>
            <a:spLocks noGrp="1"/>
          </p:cNvSpPr>
          <p:nvPr>
            <p:ph type="title"/>
          </p:nvPr>
        </p:nvSpPr>
        <p:spPr>
          <a:xfrm>
            <a:off x="0" y="867907"/>
            <a:ext cx="11257280" cy="442734"/>
          </a:xfrm>
        </p:spPr>
        <p:txBody>
          <a:bodyPr>
            <a:noAutofit/>
          </a:bodyPr>
          <a:lstStyle/>
          <a:p>
            <a:r>
              <a:rPr lang="en-US" sz="2400" dirty="0"/>
              <a:t>	CV328 liquid culture					 CV328 semi-solid culture</a:t>
            </a:r>
          </a:p>
        </p:txBody>
      </p:sp>
      <p:pic>
        <p:nvPicPr>
          <p:cNvPr id="11" name="Picture 10" descr="A screen shot of a computer monitor&#10;&#10;Description automatically generated">
            <a:extLst>
              <a:ext uri="{FF2B5EF4-FFF2-40B4-BE49-F238E27FC236}">
                <a16:creationId xmlns:a16="http://schemas.microsoft.com/office/drawing/2014/main" id="{96EDE946-7635-4C2A-897A-EA9BB2B74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1326"/>
            <a:ext cx="6023138" cy="3657555"/>
          </a:xfrm>
          <a:prstGeom prst="rect">
            <a:avLst/>
          </a:prstGeom>
        </p:spPr>
      </p:pic>
      <p:pic>
        <p:nvPicPr>
          <p:cNvPr id="13" name="Picture 12" descr="A screen shot of a computer monitor&#10;&#10;Description automatically generated">
            <a:extLst>
              <a:ext uri="{FF2B5EF4-FFF2-40B4-BE49-F238E27FC236}">
                <a16:creationId xmlns:a16="http://schemas.microsoft.com/office/drawing/2014/main" id="{345472DD-B250-4A35-86E9-0DA230135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1451326"/>
            <a:ext cx="6096000" cy="3657555"/>
          </a:xfrm>
          <a:prstGeom prst="rect">
            <a:avLst/>
          </a:prstGeom>
        </p:spPr>
      </p:pic>
      <p:sp>
        <p:nvSpPr>
          <p:cNvPr id="3" name="Oval 2">
            <a:extLst>
              <a:ext uri="{FF2B5EF4-FFF2-40B4-BE49-F238E27FC236}">
                <a16:creationId xmlns:a16="http://schemas.microsoft.com/office/drawing/2014/main" id="{A7646105-BD6A-4683-967C-8629CA7FB27F}"/>
              </a:ext>
            </a:extLst>
          </p:cNvPr>
          <p:cNvSpPr/>
          <p:nvPr/>
        </p:nvSpPr>
        <p:spPr>
          <a:xfrm>
            <a:off x="1061086" y="2445561"/>
            <a:ext cx="1524000" cy="1060066"/>
          </a:xfrm>
          <a:prstGeom prst="ellipse">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7" name="Oval 6">
            <a:extLst>
              <a:ext uri="{FF2B5EF4-FFF2-40B4-BE49-F238E27FC236}">
                <a16:creationId xmlns:a16="http://schemas.microsoft.com/office/drawing/2014/main" id="{B7462521-92A7-4629-BCAF-6238F8768AC7}"/>
              </a:ext>
            </a:extLst>
          </p:cNvPr>
          <p:cNvSpPr/>
          <p:nvPr/>
        </p:nvSpPr>
        <p:spPr>
          <a:xfrm>
            <a:off x="6833236" y="2445561"/>
            <a:ext cx="1524000" cy="1060066"/>
          </a:xfrm>
          <a:prstGeom prst="ellipse">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Tree>
    <p:extLst>
      <p:ext uri="{BB962C8B-B14F-4D97-AF65-F5344CB8AC3E}">
        <p14:creationId xmlns:p14="http://schemas.microsoft.com/office/powerpoint/2010/main" val="296398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FC2170C-ED6E-438C-B325-CB4FEB1BE495}"/>
              </a:ext>
            </a:extLst>
          </p:cNvPr>
          <p:cNvSpPr>
            <a:spLocks noGrp="1"/>
          </p:cNvSpPr>
          <p:nvPr>
            <p:ph type="title"/>
          </p:nvPr>
        </p:nvSpPr>
        <p:spPr>
          <a:xfrm>
            <a:off x="107207" y="0"/>
            <a:ext cx="11855668" cy="486213"/>
          </a:xfrm>
        </p:spPr>
        <p:txBody>
          <a:bodyPr>
            <a:noAutofit/>
          </a:bodyPr>
          <a:lstStyle/>
          <a:p>
            <a:r>
              <a:rPr lang="en-US" sz="2400" dirty="0"/>
              <a:t>CV328 semi- solid culture					 CV328 liquid culture</a:t>
            </a:r>
          </a:p>
        </p:txBody>
      </p:sp>
      <p:sp>
        <p:nvSpPr>
          <p:cNvPr id="5" name="Title 1">
            <a:extLst>
              <a:ext uri="{FF2B5EF4-FFF2-40B4-BE49-F238E27FC236}">
                <a16:creationId xmlns:a16="http://schemas.microsoft.com/office/drawing/2014/main" id="{3320DFF7-F403-4A45-8625-BD10E28D2FAE}"/>
              </a:ext>
            </a:extLst>
          </p:cNvPr>
          <p:cNvSpPr txBox="1">
            <a:spLocks/>
          </p:cNvSpPr>
          <p:nvPr/>
        </p:nvSpPr>
        <p:spPr>
          <a:xfrm>
            <a:off x="168166" y="3429000"/>
            <a:ext cx="11855668" cy="486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KMB semi-solid culture 						KMB liquid culture</a:t>
            </a:r>
          </a:p>
        </p:txBody>
      </p:sp>
      <p:pic>
        <p:nvPicPr>
          <p:cNvPr id="6" name="Picture 5" descr="A screen shot of a computer monitor&#10;&#10;Description automatically generated">
            <a:extLst>
              <a:ext uri="{FF2B5EF4-FFF2-40B4-BE49-F238E27FC236}">
                <a16:creationId xmlns:a16="http://schemas.microsoft.com/office/drawing/2014/main" id="{60334EA6-7F0F-475B-8F67-75556E2D3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66" y="486213"/>
            <a:ext cx="4889202" cy="2961066"/>
          </a:xfrm>
          <a:prstGeom prst="rect">
            <a:avLst/>
          </a:prstGeom>
        </p:spPr>
      </p:pic>
      <p:pic>
        <p:nvPicPr>
          <p:cNvPr id="7" name="Picture 6" descr="A screen shot of a computer monitor&#10;&#10;Description automatically generated">
            <a:extLst>
              <a:ext uri="{FF2B5EF4-FFF2-40B4-BE49-F238E27FC236}">
                <a16:creationId xmlns:a16="http://schemas.microsoft.com/office/drawing/2014/main" id="{42E5D9AE-17E2-4384-BD31-E10D21FE3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5590" y="482260"/>
            <a:ext cx="4889203" cy="2968972"/>
          </a:xfrm>
          <a:prstGeom prst="rect">
            <a:avLst/>
          </a:prstGeom>
        </p:spPr>
      </p:pic>
      <p:pic>
        <p:nvPicPr>
          <p:cNvPr id="9" name="Picture 8" descr="A screen shot of a computer monitor&#10;&#10;Description automatically generated">
            <a:extLst>
              <a:ext uri="{FF2B5EF4-FFF2-40B4-BE49-F238E27FC236}">
                <a16:creationId xmlns:a16="http://schemas.microsoft.com/office/drawing/2014/main" id="{3F85D821-929B-415C-A53A-A3DDA365B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111" y="3843762"/>
            <a:ext cx="4889203" cy="2968973"/>
          </a:xfrm>
          <a:prstGeom prst="rect">
            <a:avLst/>
          </a:prstGeom>
        </p:spPr>
      </p:pic>
      <p:pic>
        <p:nvPicPr>
          <p:cNvPr id="11" name="Picture 10">
            <a:extLst>
              <a:ext uri="{FF2B5EF4-FFF2-40B4-BE49-F238E27FC236}">
                <a16:creationId xmlns:a16="http://schemas.microsoft.com/office/drawing/2014/main" id="{461B4A8F-0DDA-4645-BC73-B3C69CDCA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166" y="3855257"/>
            <a:ext cx="4889202" cy="2956147"/>
          </a:xfrm>
          <a:prstGeom prst="rect">
            <a:avLst/>
          </a:prstGeom>
        </p:spPr>
      </p:pic>
    </p:spTree>
    <p:extLst>
      <p:ext uri="{BB962C8B-B14F-4D97-AF65-F5344CB8AC3E}">
        <p14:creationId xmlns:p14="http://schemas.microsoft.com/office/powerpoint/2010/main" val="3426998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286C0-85EF-4A02-9CE3-E03301543AB3}"/>
              </a:ext>
            </a:extLst>
          </p:cNvPr>
          <p:cNvSpPr>
            <a:spLocks noGrp="1"/>
          </p:cNvSpPr>
          <p:nvPr>
            <p:ph type="title"/>
          </p:nvPr>
        </p:nvSpPr>
        <p:spPr>
          <a:xfrm>
            <a:off x="120748" y="155093"/>
            <a:ext cx="5689209" cy="774358"/>
          </a:xfrm>
        </p:spPr>
        <p:txBody>
          <a:bodyPr/>
          <a:lstStyle/>
          <a:p>
            <a:r>
              <a:rPr lang="en-US" altLang="en-US" i="1" dirty="0">
                <a:solidFill>
                  <a:schemeClr val="bg1"/>
                </a:solidFill>
              </a:rPr>
              <a:t>C. </a:t>
            </a:r>
            <a:r>
              <a:rPr lang="en-US" altLang="en-US" i="1" dirty="0" err="1">
                <a:solidFill>
                  <a:schemeClr val="bg1"/>
                </a:solidFill>
              </a:rPr>
              <a:t>vaccinii</a:t>
            </a:r>
            <a:r>
              <a:rPr lang="en-US" altLang="en-US" i="1" dirty="0">
                <a:solidFill>
                  <a:schemeClr val="bg1"/>
                </a:solidFill>
              </a:rPr>
              <a:t> </a:t>
            </a:r>
            <a:r>
              <a:rPr lang="en-US" altLang="en-US" dirty="0">
                <a:solidFill>
                  <a:schemeClr val="bg1"/>
                </a:solidFill>
              </a:rPr>
              <a:t>solid vs. liquid</a:t>
            </a:r>
            <a:endParaRPr lang="en-US" dirty="0">
              <a:solidFill>
                <a:schemeClr val="bg1"/>
              </a:solidFill>
            </a:endParaRPr>
          </a:p>
        </p:txBody>
      </p:sp>
      <p:pic>
        <p:nvPicPr>
          <p:cNvPr id="9" name="Content Placeholder 8" descr="A picture containing device&#10;&#10;Description automatically generated">
            <a:extLst>
              <a:ext uri="{FF2B5EF4-FFF2-40B4-BE49-F238E27FC236}">
                <a16:creationId xmlns:a16="http://schemas.microsoft.com/office/drawing/2014/main" id="{C85A06C2-54C8-4B67-9E65-4885DCECB8B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0323" t="16734" r="10724" b="25326"/>
          <a:stretch/>
        </p:blipFill>
        <p:spPr>
          <a:xfrm>
            <a:off x="2501537" y="944873"/>
            <a:ext cx="7746274" cy="5684528"/>
          </a:xfrm>
        </p:spPr>
      </p:pic>
    </p:spTree>
    <p:extLst>
      <p:ext uri="{BB962C8B-B14F-4D97-AF65-F5344CB8AC3E}">
        <p14:creationId xmlns:p14="http://schemas.microsoft.com/office/powerpoint/2010/main" val="1561421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634EE2-6740-4B87-B18E-7BB08D8BF0B8}"/>
              </a:ext>
            </a:extLst>
          </p:cNvPr>
          <p:cNvPicPr>
            <a:picLocks noChangeAspect="1"/>
          </p:cNvPicPr>
          <p:nvPr/>
        </p:nvPicPr>
        <p:blipFill rotWithShape="1">
          <a:blip r:embed="rId3"/>
          <a:srcRect l="11639" t="20299" r="9921" b="7954"/>
          <a:stretch/>
        </p:blipFill>
        <p:spPr>
          <a:xfrm>
            <a:off x="723082" y="460229"/>
            <a:ext cx="10491928" cy="6397771"/>
          </a:xfrm>
          <a:prstGeom prst="rect">
            <a:avLst/>
          </a:prstGeom>
        </p:spPr>
      </p:pic>
      <p:sp>
        <p:nvSpPr>
          <p:cNvPr id="7" name="Title 1">
            <a:extLst>
              <a:ext uri="{FF2B5EF4-FFF2-40B4-BE49-F238E27FC236}">
                <a16:creationId xmlns:a16="http://schemas.microsoft.com/office/drawing/2014/main" id="{684E6C26-0274-4F12-8286-AECF850A6836}"/>
              </a:ext>
            </a:extLst>
          </p:cNvPr>
          <p:cNvSpPr txBox="1">
            <a:spLocks/>
          </p:cNvSpPr>
          <p:nvPr/>
        </p:nvSpPr>
        <p:spPr>
          <a:xfrm>
            <a:off x="0" y="1"/>
            <a:ext cx="12192000" cy="460228"/>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200" b="1"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26451AC5-BD57-4CA3-802B-7942BE23D9F8}"/>
              </a:ext>
            </a:extLst>
          </p:cNvPr>
          <p:cNvSpPr>
            <a:spLocks noGrp="1"/>
          </p:cNvSpPr>
          <p:nvPr>
            <p:ph type="title"/>
          </p:nvPr>
        </p:nvSpPr>
        <p:spPr>
          <a:xfrm>
            <a:off x="1352492" y="-313351"/>
            <a:ext cx="7387305" cy="1086931"/>
          </a:xfrm>
        </p:spPr>
        <p:txBody>
          <a:bodyPr>
            <a:normAutofit/>
          </a:bodyPr>
          <a:lstStyle/>
          <a:p>
            <a:r>
              <a:rPr lang="en-US" sz="2200" b="1" i="1" dirty="0">
                <a:latin typeface="Arial" panose="020B0604020202020204" pitchFamily="34" charset="0"/>
                <a:cs typeface="Arial" panose="020B0604020202020204" pitchFamily="34" charset="0"/>
              </a:rPr>
              <a:t>C. vaccinii </a:t>
            </a:r>
            <a:r>
              <a:rPr lang="en-US" sz="2200" b="1" dirty="0">
                <a:latin typeface="Arial" panose="020B0604020202020204" pitchFamily="34" charset="0"/>
                <a:cs typeface="Arial" panose="020B0604020202020204" pitchFamily="34" charset="0"/>
              </a:rPr>
              <a:t>liquid vs. solid</a:t>
            </a:r>
            <a:endParaRPr lang="en-US" sz="2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6645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99238A-71DA-434D-8D22-F6CCEC954FCC}"/>
              </a:ext>
            </a:extLst>
          </p:cNvPr>
          <p:cNvSpPr txBox="1">
            <a:spLocks/>
          </p:cNvSpPr>
          <p:nvPr/>
        </p:nvSpPr>
        <p:spPr>
          <a:xfrm>
            <a:off x="0" y="1"/>
            <a:ext cx="12192000" cy="460228"/>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2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A299B2E-5D4A-4765-91D4-C9B5EC8F0847}"/>
              </a:ext>
            </a:extLst>
          </p:cNvPr>
          <p:cNvPicPr>
            <a:picLocks noChangeAspect="1"/>
          </p:cNvPicPr>
          <p:nvPr/>
        </p:nvPicPr>
        <p:blipFill rotWithShape="1">
          <a:blip r:embed="rId3"/>
          <a:srcRect l="11653" t="19928" r="10665" b="8147"/>
          <a:stretch/>
        </p:blipFill>
        <p:spPr>
          <a:xfrm>
            <a:off x="778326" y="293250"/>
            <a:ext cx="10635348" cy="6564750"/>
          </a:xfrm>
          <a:prstGeom prst="rect">
            <a:avLst/>
          </a:prstGeom>
        </p:spPr>
      </p:pic>
      <p:sp>
        <p:nvSpPr>
          <p:cNvPr id="3" name="Title 1">
            <a:extLst>
              <a:ext uri="{FF2B5EF4-FFF2-40B4-BE49-F238E27FC236}">
                <a16:creationId xmlns:a16="http://schemas.microsoft.com/office/drawing/2014/main" id="{959545BF-B16F-4DA5-B455-2526B937A764}"/>
              </a:ext>
            </a:extLst>
          </p:cNvPr>
          <p:cNvSpPr>
            <a:spLocks noGrp="1"/>
          </p:cNvSpPr>
          <p:nvPr>
            <p:ph type="title"/>
          </p:nvPr>
        </p:nvSpPr>
        <p:spPr>
          <a:xfrm>
            <a:off x="429949" y="-323585"/>
            <a:ext cx="12155024" cy="940421"/>
          </a:xfrm>
        </p:spPr>
        <p:txBody>
          <a:bodyPr>
            <a:normAutofit/>
          </a:bodyPr>
          <a:lstStyle/>
          <a:p>
            <a:r>
              <a:rPr lang="en-US" sz="2200" b="1" i="1" dirty="0">
                <a:latin typeface="Arial" panose="020B0604020202020204" pitchFamily="34" charset="0"/>
                <a:cs typeface="Arial" panose="020B0604020202020204" pitchFamily="34" charset="0"/>
              </a:rPr>
              <a:t>C. vaccinii </a:t>
            </a:r>
            <a:r>
              <a:rPr lang="en-US" sz="2200" b="1" dirty="0">
                <a:latin typeface="Arial" panose="020B0604020202020204" pitchFamily="34" charset="0"/>
                <a:cs typeface="Arial" panose="020B0604020202020204" pitchFamily="34" charset="0"/>
              </a:rPr>
              <a:t>liquid</a:t>
            </a:r>
            <a:r>
              <a:rPr lang="en-US" sz="2200" b="1" i="1" dirty="0">
                <a:latin typeface="Arial" panose="020B0604020202020204" pitchFamily="34" charset="0"/>
                <a:cs typeface="Arial" panose="020B0604020202020204" pitchFamily="34" charset="0"/>
              </a:rPr>
              <a:t> vs. C. vaccinii </a:t>
            </a:r>
            <a:r>
              <a:rPr lang="en-US" sz="2200" b="1" dirty="0">
                <a:latin typeface="Arial" panose="020B0604020202020204" pitchFamily="34" charset="0"/>
                <a:cs typeface="Arial" panose="020B0604020202020204" pitchFamily="34" charset="0"/>
              </a:rPr>
              <a:t>solid</a:t>
            </a:r>
            <a:r>
              <a:rPr lang="en-US" sz="2200" b="1" i="1" dirty="0">
                <a:latin typeface="Arial" panose="020B0604020202020204" pitchFamily="34" charset="0"/>
                <a:cs typeface="Arial" panose="020B0604020202020204" pitchFamily="34" charset="0"/>
              </a:rPr>
              <a:t> vs. C. violaceum </a:t>
            </a:r>
            <a:r>
              <a:rPr lang="en-US" sz="2200" b="1" dirty="0">
                <a:latin typeface="Arial" panose="020B0604020202020204" pitchFamily="34" charset="0"/>
                <a:cs typeface="Arial" panose="020B0604020202020204" pitchFamily="34" charset="0"/>
              </a:rPr>
              <a:t>liquid</a:t>
            </a:r>
            <a:r>
              <a:rPr lang="en-US" sz="2200" b="1" i="1" dirty="0">
                <a:latin typeface="Arial" panose="020B0604020202020204" pitchFamily="34" charset="0"/>
                <a:cs typeface="Arial" panose="020B0604020202020204" pitchFamily="34" charset="0"/>
              </a:rPr>
              <a:t> vs. C. violaceum </a:t>
            </a:r>
            <a:r>
              <a:rPr lang="en-US" sz="2200" b="1" dirty="0">
                <a:latin typeface="Arial" panose="020B0604020202020204" pitchFamily="34" charset="0"/>
                <a:cs typeface="Arial" panose="020B0604020202020204" pitchFamily="34" charset="0"/>
              </a:rPr>
              <a:t>solid</a:t>
            </a:r>
          </a:p>
        </p:txBody>
      </p:sp>
    </p:spTree>
    <p:extLst>
      <p:ext uri="{BB962C8B-B14F-4D97-AF65-F5344CB8AC3E}">
        <p14:creationId xmlns:p14="http://schemas.microsoft.com/office/powerpoint/2010/main" val="1007119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6634-D216-4109-AB4F-1A51A17742F7}"/>
              </a:ext>
            </a:extLst>
          </p:cNvPr>
          <p:cNvSpPr>
            <a:spLocks noGrp="1"/>
          </p:cNvSpPr>
          <p:nvPr>
            <p:ph type="title"/>
          </p:nvPr>
        </p:nvSpPr>
        <p:spPr/>
        <p:txBody>
          <a:bodyPr/>
          <a:lstStyle/>
          <a:p>
            <a:r>
              <a:rPr lang="en-US" dirty="0">
                <a:solidFill>
                  <a:schemeClr val="bg1"/>
                </a:solidFill>
              </a:rPr>
              <a:t>Future Directions</a:t>
            </a:r>
          </a:p>
        </p:txBody>
      </p:sp>
      <p:sp>
        <p:nvSpPr>
          <p:cNvPr id="3" name="Content Placeholder 2">
            <a:extLst>
              <a:ext uri="{FF2B5EF4-FFF2-40B4-BE49-F238E27FC236}">
                <a16:creationId xmlns:a16="http://schemas.microsoft.com/office/drawing/2014/main" id="{0624D87E-3CC1-44DF-9228-04BC602C26BF}"/>
              </a:ext>
            </a:extLst>
          </p:cNvPr>
          <p:cNvSpPr>
            <a:spLocks noGrp="1"/>
          </p:cNvSpPr>
          <p:nvPr>
            <p:ph idx="1"/>
          </p:nvPr>
        </p:nvSpPr>
        <p:spPr/>
        <p:txBody>
          <a:bodyPr/>
          <a:lstStyle/>
          <a:p>
            <a:r>
              <a:rPr lang="en-US" dirty="0">
                <a:solidFill>
                  <a:schemeClr val="bg1"/>
                </a:solidFill>
              </a:rPr>
              <a:t>Compare data to findings from Midwestern University</a:t>
            </a:r>
          </a:p>
          <a:p>
            <a:r>
              <a:rPr lang="en-US" dirty="0">
                <a:solidFill>
                  <a:schemeClr val="bg1"/>
                </a:solidFill>
              </a:rPr>
              <a:t>Identify the role quorum sensing has on volatile production in liquid and semi-solid media </a:t>
            </a:r>
          </a:p>
        </p:txBody>
      </p:sp>
    </p:spTree>
    <p:extLst>
      <p:ext uri="{BB962C8B-B14F-4D97-AF65-F5344CB8AC3E}">
        <p14:creationId xmlns:p14="http://schemas.microsoft.com/office/powerpoint/2010/main" val="1020823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2C522-5740-4D0D-BCFA-C019AF7F2A73}"/>
              </a:ext>
            </a:extLst>
          </p:cNvPr>
          <p:cNvSpPr>
            <a:spLocks noGrp="1"/>
          </p:cNvSpPr>
          <p:nvPr>
            <p:ph type="title"/>
          </p:nvPr>
        </p:nvSpPr>
        <p:spPr>
          <a:xfrm>
            <a:off x="838200" y="209862"/>
            <a:ext cx="10515600" cy="1325563"/>
          </a:xfrm>
        </p:spPr>
        <p:txBody>
          <a:bodyPr/>
          <a:lstStyle/>
          <a:p>
            <a:r>
              <a:rPr lang="en-US" dirty="0">
                <a:solidFill>
                  <a:schemeClr val="bg1"/>
                </a:solidFill>
              </a:rPr>
              <a:t>Acknowledgements</a:t>
            </a:r>
          </a:p>
        </p:txBody>
      </p:sp>
      <p:sp>
        <p:nvSpPr>
          <p:cNvPr id="3" name="Content Placeholder 2">
            <a:extLst>
              <a:ext uri="{FF2B5EF4-FFF2-40B4-BE49-F238E27FC236}">
                <a16:creationId xmlns:a16="http://schemas.microsoft.com/office/drawing/2014/main" id="{A480FE2A-044D-4336-AE4B-29EC18D91035}"/>
              </a:ext>
            </a:extLst>
          </p:cNvPr>
          <p:cNvSpPr>
            <a:spLocks noGrp="1"/>
          </p:cNvSpPr>
          <p:nvPr>
            <p:ph idx="1"/>
          </p:nvPr>
        </p:nvSpPr>
        <p:spPr>
          <a:xfrm>
            <a:off x="1785079" y="1535425"/>
            <a:ext cx="8621842" cy="3476066"/>
          </a:xfrm>
        </p:spPr>
        <p:txBody>
          <a:bodyPr>
            <a:normAutofit/>
          </a:bodyPr>
          <a:lstStyle/>
          <a:p>
            <a:pPr marL="0" indent="0">
              <a:buNone/>
            </a:pPr>
            <a:r>
              <a:rPr lang="en-US" dirty="0">
                <a:solidFill>
                  <a:schemeClr val="bg1"/>
                </a:solidFill>
              </a:rPr>
              <a:t>Dr. Heather Bean</a:t>
            </a:r>
          </a:p>
          <a:p>
            <a:pPr marL="0" indent="0">
              <a:buNone/>
            </a:pPr>
            <a:r>
              <a:rPr lang="en-US" dirty="0">
                <a:solidFill>
                  <a:schemeClr val="bg1"/>
                </a:solidFill>
              </a:rPr>
              <a:t>BEAN Lab</a:t>
            </a:r>
          </a:p>
          <a:p>
            <a:pPr marL="0" indent="0">
              <a:buNone/>
            </a:pPr>
            <a:r>
              <a:rPr lang="en-US" sz="2700" dirty="0">
                <a:solidFill>
                  <a:schemeClr val="bg1"/>
                </a:solidFill>
              </a:rPr>
              <a:t>Midwestern University</a:t>
            </a:r>
          </a:p>
          <a:p>
            <a:pPr marL="0" indent="0">
              <a:buNone/>
            </a:pPr>
            <a:r>
              <a:rPr lang="en-US" sz="2700" dirty="0">
                <a:solidFill>
                  <a:schemeClr val="bg1"/>
                </a:solidFill>
              </a:rPr>
              <a:t>National Science Foundation LEAP Program</a:t>
            </a:r>
          </a:p>
          <a:p>
            <a:pPr marL="0" indent="0">
              <a:buNone/>
            </a:pPr>
            <a:r>
              <a:rPr lang="en-US" sz="2700" dirty="0">
                <a:solidFill>
                  <a:schemeClr val="bg1"/>
                </a:solidFill>
              </a:rPr>
              <a:t>School of Life Sciences Undergraduate Research Program</a:t>
            </a:r>
          </a:p>
          <a:p>
            <a:pPr marL="0" indent="0">
              <a:buNone/>
            </a:pPr>
            <a:r>
              <a:rPr lang="en-US" sz="2700" dirty="0">
                <a:solidFill>
                  <a:schemeClr val="bg1"/>
                </a:solidFill>
              </a:rPr>
              <a:t>ASU/NASA Space Grant Program</a:t>
            </a:r>
          </a:p>
        </p:txBody>
      </p:sp>
      <p:pic>
        <p:nvPicPr>
          <p:cNvPr id="4" name="Picture 3" descr="footer space grant.tif">
            <a:extLst>
              <a:ext uri="{FF2B5EF4-FFF2-40B4-BE49-F238E27FC236}">
                <a16:creationId xmlns:a16="http://schemas.microsoft.com/office/drawing/2014/main" id="{E1458D00-7265-40F3-B03C-E0AEF7A72E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67217"/>
            <a:ext cx="12192000" cy="1190783"/>
          </a:xfrm>
          <a:prstGeom prst="rect">
            <a:avLst/>
          </a:prstGeom>
        </p:spPr>
      </p:pic>
    </p:spTree>
    <p:extLst>
      <p:ext uri="{BB962C8B-B14F-4D97-AF65-F5344CB8AC3E}">
        <p14:creationId xmlns:p14="http://schemas.microsoft.com/office/powerpoint/2010/main" val="2975361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323;p20">
            <a:extLst>
              <a:ext uri="{FF2B5EF4-FFF2-40B4-BE49-F238E27FC236}">
                <a16:creationId xmlns:a16="http://schemas.microsoft.com/office/drawing/2014/main" id="{2B39A007-B08C-44B6-928A-9B032FD814E7}"/>
              </a:ext>
            </a:extLst>
          </p:cNvPr>
          <p:cNvPicPr preferRelativeResize="0">
            <a:picLocks noGrp="1"/>
          </p:cNvPicPr>
          <p:nvPr>
            <p:ph idx="1"/>
          </p:nvPr>
        </p:nvPicPr>
        <p:blipFill rotWithShape="1">
          <a:blip r:embed="rId3"/>
          <a:srcRect t="4665" r="13818" b="4426"/>
          <a:stretch/>
        </p:blipFill>
        <p:spPr>
          <a:xfrm>
            <a:off x="3523488" y="10"/>
            <a:ext cx="8668512" cy="6857990"/>
          </a:xfrm>
          <a:prstGeom prst="rect">
            <a:avLst/>
          </a:prstGeom>
          <a:noFill/>
        </p:spPr>
      </p:pic>
      <p:sp>
        <p:nvSpPr>
          <p:cNvPr id="16"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A21DD9-3461-4DF4-890E-3D22AB83410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100" i="1"/>
              <a:t>Chromobacterium</a:t>
            </a:r>
            <a:r>
              <a:rPr lang="en-US" sz="4100"/>
              <a:t> spp.</a:t>
            </a:r>
            <a:endParaRPr lang="en-US" sz="4100" i="1"/>
          </a:p>
        </p:txBody>
      </p:sp>
      <p:sp>
        <p:nvSpPr>
          <p:cNvPr id="17"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47085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close up of a door&#10;&#10;Description automatically generated">
            <a:extLst>
              <a:ext uri="{FF2B5EF4-FFF2-40B4-BE49-F238E27FC236}">
                <a16:creationId xmlns:a16="http://schemas.microsoft.com/office/drawing/2014/main" id="{11665879-990C-4A3E-B93E-F7F731F9111A}"/>
              </a:ext>
            </a:extLst>
          </p:cNvPr>
          <p:cNvPicPr>
            <a:picLocks noChangeAspect="1"/>
          </p:cNvPicPr>
          <p:nvPr/>
        </p:nvPicPr>
        <p:blipFill rotWithShape="1">
          <a:blip r:embed="rId3">
            <a:extLst>
              <a:ext uri="{28A0092B-C50C-407E-A947-70E740481C1C}">
                <a14:useLocalDpi xmlns:a14="http://schemas.microsoft.com/office/drawing/2010/main" val="0"/>
              </a:ext>
            </a:extLst>
          </a:blip>
          <a:srcRect l="3372" t="1507"/>
          <a:stretch/>
        </p:blipFill>
        <p:spPr>
          <a:xfrm>
            <a:off x="205655" y="171870"/>
            <a:ext cx="3972556" cy="5947323"/>
          </a:xfrm>
          <a:prstGeom prst="rect">
            <a:avLst/>
          </a:prstGeom>
        </p:spPr>
      </p:pic>
      <p:sp>
        <p:nvSpPr>
          <p:cNvPr id="5" name="Content Placeholder 2">
            <a:extLst>
              <a:ext uri="{FF2B5EF4-FFF2-40B4-BE49-F238E27FC236}">
                <a16:creationId xmlns:a16="http://schemas.microsoft.com/office/drawing/2014/main" id="{7EE04C04-51ED-4580-8ABE-55D8EE0613D6}"/>
              </a:ext>
            </a:extLst>
          </p:cNvPr>
          <p:cNvSpPr>
            <a:spLocks noGrp="1"/>
          </p:cNvSpPr>
          <p:nvPr>
            <p:ph idx="1"/>
          </p:nvPr>
        </p:nvSpPr>
        <p:spPr>
          <a:xfrm>
            <a:off x="342814" y="6169698"/>
            <a:ext cx="3835397" cy="688302"/>
          </a:xfrm>
        </p:spPr>
        <p:txBody>
          <a:bodyPr>
            <a:normAutofit fontScale="77500" lnSpcReduction="20000"/>
          </a:bodyPr>
          <a:lstStyle/>
          <a:p>
            <a:pPr marL="0" indent="0">
              <a:buNone/>
            </a:pPr>
            <a:r>
              <a:rPr lang="en-US" sz="1600" dirty="0">
                <a:solidFill>
                  <a:schemeClr val="bg1"/>
                </a:solidFill>
              </a:rPr>
              <a:t>Fungi on the ISS grows on a panel of the Russian Zarya Module where exercise clothes were hung to dry.</a:t>
            </a:r>
          </a:p>
          <a:p>
            <a:pPr marL="0" indent="0">
              <a:buNone/>
            </a:pPr>
            <a:r>
              <a:rPr lang="en-US" sz="1600" b="1" i="1" dirty="0">
                <a:solidFill>
                  <a:schemeClr val="bg1"/>
                </a:solidFill>
              </a:rPr>
              <a:t>Credits: NASA</a:t>
            </a:r>
          </a:p>
          <a:p>
            <a:pPr marL="0" indent="0">
              <a:buNone/>
            </a:pPr>
            <a:endParaRPr lang="en-US" dirty="0"/>
          </a:p>
        </p:txBody>
      </p:sp>
      <p:pic>
        <p:nvPicPr>
          <p:cNvPr id="6" name="Picture 5" descr="A picture containing indoor, person, holding, hand&#10;&#10;Description automatically generated">
            <a:extLst>
              <a:ext uri="{FF2B5EF4-FFF2-40B4-BE49-F238E27FC236}">
                <a16:creationId xmlns:a16="http://schemas.microsoft.com/office/drawing/2014/main" id="{2451F73F-75B6-4FFC-857F-8E238BFD49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3777" y="1576777"/>
            <a:ext cx="3704445" cy="3704445"/>
          </a:xfrm>
          <a:prstGeom prst="rect">
            <a:avLst/>
          </a:prstGeom>
        </p:spPr>
      </p:pic>
      <p:sp>
        <p:nvSpPr>
          <p:cNvPr id="7" name="Content Placeholder 2">
            <a:extLst>
              <a:ext uri="{FF2B5EF4-FFF2-40B4-BE49-F238E27FC236}">
                <a16:creationId xmlns:a16="http://schemas.microsoft.com/office/drawing/2014/main" id="{A60FE232-0DB2-4D96-A232-87B81B436504}"/>
              </a:ext>
            </a:extLst>
          </p:cNvPr>
          <p:cNvSpPr txBox="1">
            <a:spLocks/>
          </p:cNvSpPr>
          <p:nvPr/>
        </p:nvSpPr>
        <p:spPr>
          <a:xfrm>
            <a:off x="4243777" y="6169698"/>
            <a:ext cx="3704445" cy="9713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i="1" dirty="0">
                <a:solidFill>
                  <a:schemeClr val="bg1"/>
                </a:solidFill>
              </a:rPr>
              <a:t>Credits: </a:t>
            </a:r>
            <a:r>
              <a:rPr lang="en-US" sz="1400" dirty="0">
                <a:solidFill>
                  <a:schemeClr val="bg1"/>
                </a:solidFill>
              </a:rPr>
              <a:t>The Swedish University of Agricultural Sciences</a:t>
            </a:r>
          </a:p>
        </p:txBody>
      </p:sp>
      <p:pic>
        <p:nvPicPr>
          <p:cNvPr id="8" name="Picture 7" descr="A close up of a tree&#10;&#10;Description automatically generated">
            <a:extLst>
              <a:ext uri="{FF2B5EF4-FFF2-40B4-BE49-F238E27FC236}">
                <a16:creationId xmlns:a16="http://schemas.microsoft.com/office/drawing/2014/main" id="{A430669F-D016-43F6-9570-442294CF0C4C}"/>
              </a:ext>
            </a:extLst>
          </p:cNvPr>
          <p:cNvPicPr>
            <a:picLocks noChangeAspect="1"/>
          </p:cNvPicPr>
          <p:nvPr/>
        </p:nvPicPr>
        <p:blipFill rotWithShape="1">
          <a:blip r:embed="rId5">
            <a:extLst>
              <a:ext uri="{28A0092B-C50C-407E-A947-70E740481C1C}">
                <a14:useLocalDpi xmlns:a14="http://schemas.microsoft.com/office/drawing/2010/main" val="0"/>
              </a:ext>
            </a:extLst>
          </a:blip>
          <a:srcRect t="-1" r="4821" b="921"/>
          <a:stretch/>
        </p:blipFill>
        <p:spPr>
          <a:xfrm rot="16200000">
            <a:off x="7026407" y="1166629"/>
            <a:ext cx="5947322" cy="3972554"/>
          </a:xfrm>
          <a:prstGeom prst="rect">
            <a:avLst/>
          </a:prstGeom>
        </p:spPr>
      </p:pic>
      <p:sp>
        <p:nvSpPr>
          <p:cNvPr id="9" name="Content Placeholder 2">
            <a:extLst>
              <a:ext uri="{FF2B5EF4-FFF2-40B4-BE49-F238E27FC236}">
                <a16:creationId xmlns:a16="http://schemas.microsoft.com/office/drawing/2014/main" id="{A4215681-3850-46E7-953B-7E9D0B60A021}"/>
              </a:ext>
            </a:extLst>
          </p:cNvPr>
          <p:cNvSpPr txBox="1">
            <a:spLocks/>
          </p:cNvSpPr>
          <p:nvPr/>
        </p:nvSpPr>
        <p:spPr>
          <a:xfrm>
            <a:off x="8992090" y="6335450"/>
            <a:ext cx="2857096" cy="3839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i="1" dirty="0">
                <a:solidFill>
                  <a:schemeClr val="bg1"/>
                </a:solidFill>
              </a:rPr>
              <a:t>Credits:</a:t>
            </a:r>
            <a:r>
              <a:rPr lang="en-US" sz="1400" i="1" dirty="0">
                <a:solidFill>
                  <a:schemeClr val="bg1"/>
                </a:solidFill>
              </a:rPr>
              <a:t> Shutterstock</a:t>
            </a:r>
          </a:p>
          <a:p>
            <a:pPr marL="0" indent="0">
              <a:buFont typeface="Arial" panose="020B0604020202020204" pitchFamily="34" charset="0"/>
              <a:buNone/>
            </a:pPr>
            <a:endParaRPr lang="en-US" sz="2000" i="1"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858071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60447213-C2E2-4E45-B930-FDCE6C2F462F}"/>
              </a:ext>
            </a:extLst>
          </p:cNvPr>
          <p:cNvPicPr>
            <a:picLocks noChangeAspect="1"/>
          </p:cNvPicPr>
          <p:nvPr/>
        </p:nvPicPr>
        <p:blipFill>
          <a:blip r:embed="rId3"/>
          <a:stretch>
            <a:fillRect/>
          </a:stretch>
        </p:blipFill>
        <p:spPr>
          <a:xfrm>
            <a:off x="1143943" y="643467"/>
            <a:ext cx="9904114" cy="5571066"/>
          </a:xfrm>
          <a:prstGeom prst="rect">
            <a:avLst/>
          </a:prstGeom>
        </p:spPr>
      </p:pic>
    </p:spTree>
    <p:extLst>
      <p:ext uri="{BB962C8B-B14F-4D97-AF65-F5344CB8AC3E}">
        <p14:creationId xmlns:p14="http://schemas.microsoft.com/office/powerpoint/2010/main" val="1588138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A8542D61-6BB5-4F34-8705-65BF9E6F015E}"/>
              </a:ext>
            </a:extLst>
          </p:cNvPr>
          <p:cNvSpPr>
            <a:spLocks noGrp="1"/>
          </p:cNvSpPr>
          <p:nvPr>
            <p:ph type="title"/>
          </p:nvPr>
        </p:nvSpPr>
        <p:spPr>
          <a:xfrm>
            <a:off x="6617157" y="397741"/>
            <a:ext cx="5348325" cy="2012315"/>
          </a:xfrm>
        </p:spPr>
        <p:txBody>
          <a:bodyPr>
            <a:normAutofit/>
          </a:bodyPr>
          <a:lstStyle/>
          <a:p>
            <a:r>
              <a:rPr lang="en-US" dirty="0">
                <a:latin typeface="Arial" panose="020B0604020202020204" pitchFamily="34" charset="0"/>
                <a:cs typeface="Arial" panose="020B0604020202020204" pitchFamily="34" charset="0"/>
              </a:rPr>
              <a:t>Effects of </a:t>
            </a:r>
            <a:r>
              <a:rPr lang="en-US" dirty="0" err="1">
                <a:latin typeface="Arial" panose="020B0604020202020204" pitchFamily="34" charset="0"/>
                <a:cs typeface="Arial" panose="020B0604020202020204" pitchFamily="34" charset="0"/>
              </a:rPr>
              <a:t>Chromobacterium</a:t>
            </a:r>
            <a:r>
              <a:rPr lang="en-US" dirty="0">
                <a:latin typeface="Arial" panose="020B0604020202020204" pitchFamily="34" charset="0"/>
                <a:cs typeface="Arial" panose="020B0604020202020204" pitchFamily="34" charset="0"/>
              </a:rPr>
              <a:t> VOCs on fungi</a:t>
            </a:r>
          </a:p>
        </p:txBody>
      </p:sp>
      <p:sp>
        <p:nvSpPr>
          <p:cNvPr id="5" name="Content Placeholder 2">
            <a:extLst>
              <a:ext uri="{FF2B5EF4-FFF2-40B4-BE49-F238E27FC236}">
                <a16:creationId xmlns:a16="http://schemas.microsoft.com/office/drawing/2014/main" id="{1B59C9DF-FDBF-42E3-AEC0-5FBEBB89B61A}"/>
              </a:ext>
            </a:extLst>
          </p:cNvPr>
          <p:cNvSpPr>
            <a:spLocks noGrp="1"/>
          </p:cNvSpPr>
          <p:nvPr>
            <p:ph idx="1"/>
          </p:nvPr>
        </p:nvSpPr>
        <p:spPr>
          <a:xfrm>
            <a:off x="6604000" y="2885440"/>
            <a:ext cx="5481328" cy="3799840"/>
          </a:xfrm>
        </p:spPr>
        <p:txBody>
          <a:bodyPr>
            <a:normAutofit/>
          </a:bodyPr>
          <a:lstStyle/>
          <a:p>
            <a:pPr marL="0" indent="0">
              <a:buNone/>
            </a:pPr>
            <a:r>
              <a:rPr lang="en-US" sz="2000" dirty="0">
                <a:latin typeface="Arial" panose="020B0604020202020204" pitchFamily="34" charset="0"/>
                <a:cs typeface="Arial" panose="020B0604020202020204" pitchFamily="34" charset="0"/>
              </a:rPr>
              <a:t>Bacterial isolates produce organic compounds that cause growth  inhibition of oomycete and fungal plant pathogens</a:t>
            </a:r>
          </a:p>
          <a:p>
            <a:pPr marL="0" indent="0">
              <a:buNone/>
            </a:pP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0" indent="0">
              <a:buNone/>
            </a:pPr>
            <a:r>
              <a:rPr lang="en-US" sz="1300" dirty="0" err="1">
                <a:latin typeface="Arial" panose="020B0604020202020204" pitchFamily="34" charset="0"/>
                <a:cs typeface="Arial" panose="020B0604020202020204" pitchFamily="34" charset="0"/>
              </a:rPr>
              <a:t>Ebadzadsahrai</a:t>
            </a:r>
            <a:r>
              <a:rPr lang="en-US" sz="1300" dirty="0">
                <a:latin typeface="Arial" panose="020B0604020202020204" pitchFamily="34" charset="0"/>
                <a:cs typeface="Arial" panose="020B0604020202020204" pitchFamily="34" charset="0"/>
              </a:rPr>
              <a:t>, Ghazal, Emily A. Higgins Keppler, Scott D. </a:t>
            </a:r>
            <a:r>
              <a:rPr lang="en-US" sz="1300" dirty="0" err="1">
                <a:latin typeface="Arial" panose="020B0604020202020204" pitchFamily="34" charset="0"/>
                <a:cs typeface="Arial" panose="020B0604020202020204" pitchFamily="34" charset="0"/>
              </a:rPr>
              <a:t>Soby</a:t>
            </a:r>
            <a:r>
              <a:rPr lang="en-US" sz="1300" dirty="0">
                <a:latin typeface="Arial" panose="020B0604020202020204" pitchFamily="34" charset="0"/>
                <a:cs typeface="Arial" panose="020B0604020202020204" pitchFamily="34" charset="0"/>
              </a:rPr>
              <a:t>, Heather D. Bean. (</a:t>
            </a:r>
            <a:r>
              <a:rPr lang="en-US" sz="1300" i="1" dirty="0">
                <a:latin typeface="Arial" panose="020B0604020202020204" pitchFamily="34" charset="0"/>
                <a:cs typeface="Arial" panose="020B0604020202020204" pitchFamily="34" charset="0"/>
              </a:rPr>
              <a:t>In Revision</a:t>
            </a:r>
            <a:r>
              <a:rPr lang="en-US" sz="1300" dirty="0">
                <a:latin typeface="Arial" panose="020B0604020202020204" pitchFamily="34" charset="0"/>
                <a:cs typeface="Arial" panose="020B0604020202020204" pitchFamily="34" charset="0"/>
              </a:rPr>
              <a:t>) Inhibition of fungal growth and induction of a novel </a:t>
            </a:r>
            <a:r>
              <a:rPr lang="en-US" sz="1300" dirty="0" err="1">
                <a:latin typeface="Arial" panose="020B0604020202020204" pitchFamily="34" charset="0"/>
                <a:cs typeface="Arial" panose="020B0604020202020204" pitchFamily="34" charset="0"/>
              </a:rPr>
              <a:t>volatilome</a:t>
            </a:r>
            <a:r>
              <a:rPr lang="en-US" sz="1300" dirty="0">
                <a:latin typeface="Arial" panose="020B0604020202020204" pitchFamily="34" charset="0"/>
                <a:cs typeface="Arial" panose="020B0604020202020204" pitchFamily="34" charset="0"/>
              </a:rPr>
              <a:t> in response to </a:t>
            </a:r>
            <a:r>
              <a:rPr lang="en-US" sz="1300" i="1" dirty="0" err="1">
                <a:latin typeface="Arial" panose="020B0604020202020204" pitchFamily="34" charset="0"/>
                <a:cs typeface="Arial" panose="020B0604020202020204" pitchFamily="34" charset="0"/>
              </a:rPr>
              <a:t>Chromobacterium</a:t>
            </a:r>
            <a:r>
              <a:rPr lang="en-US" sz="1300" i="1" dirty="0">
                <a:latin typeface="Arial" panose="020B0604020202020204" pitchFamily="34" charset="0"/>
                <a:cs typeface="Arial" panose="020B0604020202020204" pitchFamily="34" charset="0"/>
              </a:rPr>
              <a:t> </a:t>
            </a:r>
            <a:r>
              <a:rPr lang="en-US" sz="1300" i="1" dirty="0" err="1">
                <a:latin typeface="Arial" panose="020B0604020202020204" pitchFamily="34" charset="0"/>
                <a:cs typeface="Arial" panose="020B0604020202020204" pitchFamily="34" charset="0"/>
              </a:rPr>
              <a:t>vaccinii</a:t>
            </a:r>
            <a:r>
              <a:rPr lang="en-US" sz="1300" i="1" dirty="0">
                <a:latin typeface="Arial" panose="020B0604020202020204" pitchFamily="34" charset="0"/>
                <a:cs typeface="Arial" panose="020B0604020202020204" pitchFamily="34" charset="0"/>
              </a:rPr>
              <a:t> </a:t>
            </a:r>
            <a:r>
              <a:rPr lang="en-US" sz="1300" dirty="0">
                <a:latin typeface="Arial" panose="020B0604020202020204" pitchFamily="34" charset="0"/>
                <a:cs typeface="Arial" panose="020B0604020202020204" pitchFamily="34" charset="0"/>
              </a:rPr>
              <a:t>volatile organic compounds. </a:t>
            </a:r>
            <a:r>
              <a:rPr lang="en-US" sz="1300" i="1" dirty="0">
                <a:latin typeface="Arial" panose="020B0604020202020204" pitchFamily="34" charset="0"/>
                <a:cs typeface="Arial" panose="020B0604020202020204" pitchFamily="34" charset="0"/>
              </a:rPr>
              <a:t>Frontiers in Microbiology</a:t>
            </a:r>
            <a:endParaRPr lang="en-US" sz="13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DF345D4D-5EE3-493C-995D-6752808D3F1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19" y="1"/>
            <a:ext cx="6390640" cy="6857999"/>
          </a:xfrm>
          <a:prstGeom prst="rect">
            <a:avLst/>
          </a:prstGeom>
          <a:noFill/>
          <a:ln>
            <a:noFill/>
          </a:ln>
        </p:spPr>
      </p:pic>
    </p:spTree>
    <p:extLst>
      <p:ext uri="{BB962C8B-B14F-4D97-AF65-F5344CB8AC3E}">
        <p14:creationId xmlns:p14="http://schemas.microsoft.com/office/powerpoint/2010/main" val="308037313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1D4D2E-FF56-4863-AC4A-78AF263B6CE5}"/>
              </a:ext>
            </a:extLst>
          </p:cNvPr>
          <p:cNvSpPr>
            <a:spLocks noGrp="1"/>
          </p:cNvSpPr>
          <p:nvPr>
            <p:ph type="title"/>
          </p:nvPr>
        </p:nvSpPr>
        <p:spPr>
          <a:xfrm>
            <a:off x="546351" y="433545"/>
            <a:ext cx="11139854" cy="930447"/>
          </a:xfrm>
        </p:spPr>
        <p:txBody>
          <a:bodyPr vert="horz" lIns="91440" tIns="45720" rIns="91440" bIns="45720" rtlCol="0" anchor="b">
            <a:normAutofit fontScale="90000"/>
          </a:bodyPr>
          <a:lstStyle/>
          <a:p>
            <a:pPr algn="ctr"/>
            <a:r>
              <a:rPr lang="en-US" sz="5400" dirty="0">
                <a:solidFill>
                  <a:srgbClr val="FFFFFF"/>
                </a:solidFill>
              </a:rPr>
              <a:t>Are VOCs influenced by growth conditions?</a:t>
            </a:r>
          </a:p>
        </p:txBody>
      </p:sp>
      <p:cxnSp>
        <p:nvCxnSpPr>
          <p:cNvPr id="38"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descr="A group of glasses on a table&#10;&#10;Description automatically generated">
            <a:extLst>
              <a:ext uri="{FF2B5EF4-FFF2-40B4-BE49-F238E27FC236}">
                <a16:creationId xmlns:a16="http://schemas.microsoft.com/office/drawing/2014/main" id="{BC54287C-D89F-4701-89DE-0FD780B3D5F8}"/>
              </a:ext>
            </a:extLst>
          </p:cNvPr>
          <p:cNvPicPr>
            <a:picLocks noChangeAspect="1"/>
          </p:cNvPicPr>
          <p:nvPr/>
        </p:nvPicPr>
        <p:blipFill rotWithShape="1">
          <a:blip r:embed="rId3">
            <a:extLst>
              <a:ext uri="{28A0092B-C50C-407E-A947-70E740481C1C}">
                <a14:useLocalDpi xmlns:a14="http://schemas.microsoft.com/office/drawing/2010/main" val="0"/>
              </a:ext>
            </a:extLst>
          </a:blip>
          <a:srcRect l="9996" t="18241" r="3791" b="6057"/>
          <a:stretch/>
        </p:blipFill>
        <p:spPr>
          <a:xfrm>
            <a:off x="396882" y="2582991"/>
            <a:ext cx="5558808" cy="3660820"/>
          </a:xfrm>
          <a:prstGeom prst="rect">
            <a:avLst/>
          </a:prstGeom>
        </p:spPr>
      </p:pic>
      <p:cxnSp>
        <p:nvCxnSpPr>
          <p:cNvPr id="39"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Food on a counter&#10;&#10;Description automatically generated">
            <a:extLst>
              <a:ext uri="{FF2B5EF4-FFF2-40B4-BE49-F238E27FC236}">
                <a16:creationId xmlns:a16="http://schemas.microsoft.com/office/drawing/2014/main" id="{7A34A7CD-BDD9-4EC6-AF97-CC2A34C5D22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541" t="11592" r="8446" b="21369"/>
          <a:stretch/>
        </p:blipFill>
        <p:spPr>
          <a:xfrm>
            <a:off x="6276868" y="2582991"/>
            <a:ext cx="5558808" cy="3657600"/>
          </a:xfrm>
          <a:prstGeom prst="rect">
            <a:avLst/>
          </a:prstGeom>
        </p:spPr>
      </p:pic>
    </p:spTree>
    <p:extLst>
      <p:ext uri="{BB962C8B-B14F-4D97-AF65-F5344CB8AC3E}">
        <p14:creationId xmlns:p14="http://schemas.microsoft.com/office/powerpoint/2010/main" val="3395025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9D091-1EDD-44C1-9329-72DD47B42369}"/>
              </a:ext>
            </a:extLst>
          </p:cNvPr>
          <p:cNvSpPr>
            <a:spLocks noGrp="1"/>
          </p:cNvSpPr>
          <p:nvPr>
            <p:ph type="title"/>
          </p:nvPr>
        </p:nvSpPr>
        <p:spPr>
          <a:xfrm>
            <a:off x="168829" y="60031"/>
            <a:ext cx="10515600" cy="922352"/>
          </a:xfrm>
        </p:spPr>
        <p:txBody>
          <a:bodyPr/>
          <a:lstStyle/>
          <a:p>
            <a:r>
              <a:rPr lang="en-US" dirty="0"/>
              <a:t>Methods</a:t>
            </a:r>
          </a:p>
        </p:txBody>
      </p:sp>
      <p:grpSp>
        <p:nvGrpSpPr>
          <p:cNvPr id="37" name="Group 36">
            <a:extLst>
              <a:ext uri="{FF2B5EF4-FFF2-40B4-BE49-F238E27FC236}">
                <a16:creationId xmlns:a16="http://schemas.microsoft.com/office/drawing/2014/main" id="{2AF11F78-E5C1-4A79-9943-BCD1877EB711}"/>
              </a:ext>
            </a:extLst>
          </p:cNvPr>
          <p:cNvGrpSpPr/>
          <p:nvPr/>
        </p:nvGrpSpPr>
        <p:grpSpPr>
          <a:xfrm>
            <a:off x="84414" y="1403294"/>
            <a:ext cx="12023171" cy="3801921"/>
            <a:chOff x="186267" y="788860"/>
            <a:chExt cx="11629205" cy="3304655"/>
          </a:xfrm>
        </p:grpSpPr>
        <p:pic>
          <p:nvPicPr>
            <p:cNvPr id="4" name="Picture 3">
              <a:extLst>
                <a:ext uri="{FF2B5EF4-FFF2-40B4-BE49-F238E27FC236}">
                  <a16:creationId xmlns:a16="http://schemas.microsoft.com/office/drawing/2014/main" id="{FF82BBAB-75BA-4ADA-86AB-F7EB9A2EB677}"/>
                </a:ext>
              </a:extLst>
            </p:cNvPr>
            <p:cNvPicPr/>
            <p:nvPr/>
          </p:nvPicPr>
          <p:blipFill rotWithShape="1">
            <a:blip r:embed="rId3"/>
            <a:srcRect l="24680" t="12607" r="68594" b="63823"/>
            <a:stretch/>
          </p:blipFill>
          <p:spPr bwMode="auto">
            <a:xfrm>
              <a:off x="601095" y="1931562"/>
              <a:ext cx="728503" cy="1497438"/>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73C6A100-6BE2-47F9-B1B7-A48E1E5A42C6}"/>
                </a:ext>
              </a:extLst>
            </p:cNvPr>
            <p:cNvPicPr/>
            <p:nvPr/>
          </p:nvPicPr>
          <p:blipFill rotWithShape="1">
            <a:blip r:embed="rId3"/>
            <a:srcRect l="66273" t="35932" r="29508" b="58038"/>
            <a:stretch/>
          </p:blipFill>
          <p:spPr bwMode="auto">
            <a:xfrm>
              <a:off x="1646485" y="2835526"/>
              <a:ext cx="378298" cy="375396"/>
            </a:xfrm>
            <a:prstGeom prst="rect">
              <a:avLst/>
            </a:prstGeom>
            <a:ln>
              <a:noFill/>
            </a:ln>
            <a:extLst>
              <a:ext uri="{53640926-AAD7-44D8-BBD7-CCE9431645EC}">
                <a14:shadowObscured xmlns:a14="http://schemas.microsoft.com/office/drawing/2010/main"/>
              </a:ext>
            </a:extLst>
          </p:spPr>
        </p:pic>
        <p:pic>
          <p:nvPicPr>
            <p:cNvPr id="8" name="Picture 7" descr="A picture containing indoor, white, sitting, small&#10;&#10;Description automatically generated">
              <a:extLst>
                <a:ext uri="{FF2B5EF4-FFF2-40B4-BE49-F238E27FC236}">
                  <a16:creationId xmlns:a16="http://schemas.microsoft.com/office/drawing/2014/main" id="{5DC86359-07DA-4416-852D-F725817C7797}"/>
                </a:ext>
              </a:extLst>
            </p:cNvPr>
            <p:cNvPicPr/>
            <p:nvPr/>
          </p:nvPicPr>
          <p:blipFill rotWithShape="1">
            <a:blip r:embed="rId4" cstate="print">
              <a:extLst>
                <a:ext uri="{28A0092B-C50C-407E-A947-70E740481C1C}">
                  <a14:useLocalDpi xmlns:a14="http://schemas.microsoft.com/office/drawing/2010/main" val="0"/>
                </a:ext>
              </a:extLst>
            </a:blip>
            <a:srcRect l="11051" t="15507" r="6152" b="7837"/>
            <a:stretch/>
          </p:blipFill>
          <p:spPr bwMode="auto">
            <a:xfrm rot="5400000">
              <a:off x="1967974" y="994160"/>
              <a:ext cx="1449554" cy="1038954"/>
            </a:xfrm>
            <a:prstGeom prst="rect">
              <a:avLst/>
            </a:prstGeom>
            <a:ln>
              <a:noFill/>
            </a:ln>
            <a:extLst>
              <a:ext uri="{53640926-AAD7-44D8-BBD7-CCE9431645EC}">
                <a14:shadowObscured xmlns:a14="http://schemas.microsoft.com/office/drawing/2010/main"/>
              </a:ext>
            </a:extLst>
          </p:spPr>
        </p:pic>
        <p:pic>
          <p:nvPicPr>
            <p:cNvPr id="10" name="Picture 9" descr="A picture containing sitting, white, table, clock&#10;&#10;Description automatically generated">
              <a:extLst>
                <a:ext uri="{FF2B5EF4-FFF2-40B4-BE49-F238E27FC236}">
                  <a16:creationId xmlns:a16="http://schemas.microsoft.com/office/drawing/2014/main" id="{5EC5DB04-9EDF-405D-B647-6934258E00BE}"/>
                </a:ext>
              </a:extLst>
            </p:cNvPr>
            <p:cNvPicPr/>
            <p:nvPr/>
          </p:nvPicPr>
          <p:blipFill rotWithShape="1">
            <a:blip r:embed="rId5" cstate="print">
              <a:extLst>
                <a:ext uri="{28A0092B-C50C-407E-A947-70E740481C1C}">
                  <a14:useLocalDpi xmlns:a14="http://schemas.microsoft.com/office/drawing/2010/main" val="0"/>
                </a:ext>
              </a:extLst>
            </a:blip>
            <a:srcRect l="29467" t="16551" r="21022" b="10245"/>
            <a:stretch/>
          </p:blipFill>
          <p:spPr bwMode="auto">
            <a:xfrm rot="5400000">
              <a:off x="2253215" y="2967205"/>
              <a:ext cx="892153" cy="1034595"/>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537A2B6D-4F90-4F6F-939A-1AE6C0A944FD}"/>
                </a:ext>
              </a:extLst>
            </p:cNvPr>
            <p:cNvPicPr/>
            <p:nvPr/>
          </p:nvPicPr>
          <p:blipFill rotWithShape="1">
            <a:blip r:embed="rId3"/>
            <a:srcRect l="31538" t="13095" r="65430" b="82159"/>
            <a:stretch/>
          </p:blipFill>
          <p:spPr bwMode="auto">
            <a:xfrm>
              <a:off x="186267" y="1778238"/>
              <a:ext cx="322071" cy="287499"/>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157687CE-4FA0-45B6-BBE4-7EAFF21ED4A7}"/>
                </a:ext>
              </a:extLst>
            </p:cNvPr>
            <p:cNvPicPr/>
            <p:nvPr/>
          </p:nvPicPr>
          <p:blipFill rotWithShape="1">
            <a:blip r:embed="rId3"/>
            <a:srcRect l="4713" t="15770" r="91795" b="79095"/>
            <a:stretch/>
          </p:blipFill>
          <p:spPr bwMode="auto">
            <a:xfrm>
              <a:off x="1479231" y="3256313"/>
              <a:ext cx="334507" cy="325385"/>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7F26E5F3-47D7-459E-95ED-30377F92F7FC}"/>
                </a:ext>
              </a:extLst>
            </p:cNvPr>
            <p:cNvPicPr/>
            <p:nvPr/>
          </p:nvPicPr>
          <p:blipFill rotWithShape="1">
            <a:blip r:embed="rId3"/>
            <a:srcRect l="66273" t="35932" r="29508" b="58038"/>
            <a:stretch/>
          </p:blipFill>
          <p:spPr bwMode="auto">
            <a:xfrm rot="18794624">
              <a:off x="3435181" y="2433863"/>
              <a:ext cx="333888" cy="332387"/>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2169C302-3D90-44E6-8B6A-497AECD7D5B1}"/>
                </a:ext>
              </a:extLst>
            </p:cNvPr>
            <p:cNvPicPr/>
            <p:nvPr/>
          </p:nvPicPr>
          <p:blipFill rotWithShape="1">
            <a:blip r:embed="rId3"/>
            <a:srcRect l="47826" t="11513" r="37089" b="54973"/>
            <a:stretch/>
          </p:blipFill>
          <p:spPr bwMode="auto">
            <a:xfrm>
              <a:off x="5580564" y="1610638"/>
              <a:ext cx="1712506" cy="2139286"/>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EDB2C721-E433-4FD3-A534-BB3DA41A3322}"/>
                </a:ext>
              </a:extLst>
            </p:cNvPr>
            <p:cNvPicPr/>
            <p:nvPr/>
          </p:nvPicPr>
          <p:blipFill rotWithShape="1">
            <a:blip r:embed="rId3"/>
            <a:srcRect l="66273" t="35932" r="29508" b="58038"/>
            <a:stretch/>
          </p:blipFill>
          <p:spPr bwMode="auto">
            <a:xfrm rot="18794624">
              <a:off x="5073346" y="2454959"/>
              <a:ext cx="304800" cy="290195"/>
            </a:xfrm>
            <a:prstGeom prst="rect">
              <a:avLst/>
            </a:prstGeom>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C14EAD19-2B64-4145-A43B-48C9D3870CB2}"/>
                </a:ext>
              </a:extLst>
            </p:cNvPr>
            <p:cNvPicPr/>
            <p:nvPr/>
          </p:nvPicPr>
          <p:blipFill rotWithShape="1">
            <a:blip r:embed="rId3"/>
            <a:srcRect l="66273" t="35932" r="29508" b="58038"/>
            <a:stretch/>
          </p:blipFill>
          <p:spPr bwMode="auto">
            <a:xfrm rot="18794624">
              <a:off x="7493077" y="2535183"/>
              <a:ext cx="304800" cy="290195"/>
            </a:xfrm>
            <a:prstGeom prst="rect">
              <a:avLst/>
            </a:prstGeom>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BFC3FE8E-667D-48EB-A463-5748721A6B8A}"/>
                </a:ext>
              </a:extLst>
            </p:cNvPr>
            <p:cNvPicPr/>
            <p:nvPr/>
          </p:nvPicPr>
          <p:blipFill rotWithShape="1">
            <a:blip r:embed="rId3"/>
            <a:srcRect l="4713" t="15770" r="91795" b="79095"/>
            <a:stretch/>
          </p:blipFill>
          <p:spPr bwMode="auto">
            <a:xfrm>
              <a:off x="1391731" y="1573906"/>
              <a:ext cx="334507" cy="325385"/>
            </a:xfrm>
            <a:prstGeom prst="rect">
              <a:avLst/>
            </a:prstGeom>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833E1FE5-C08D-4AF9-BEE5-5FD569ABE1DF}"/>
                </a:ext>
              </a:extLst>
            </p:cNvPr>
            <p:cNvPicPr/>
            <p:nvPr/>
          </p:nvPicPr>
          <p:blipFill rotWithShape="1">
            <a:blip r:embed="rId6"/>
            <a:srcRect l="11434" t="45300" r="85861" b="20110"/>
            <a:stretch/>
          </p:blipFill>
          <p:spPr bwMode="auto">
            <a:xfrm>
              <a:off x="4218142" y="1663992"/>
              <a:ext cx="314653" cy="1906385"/>
            </a:xfrm>
            <a:prstGeom prst="rect">
              <a:avLst/>
            </a:prstGeom>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712A2595-D1B8-4B21-B2F6-C880A69256DA}"/>
                </a:ext>
              </a:extLst>
            </p:cNvPr>
            <p:cNvPicPr/>
            <p:nvPr/>
          </p:nvPicPr>
          <p:blipFill rotWithShape="1">
            <a:blip r:embed="rId3"/>
            <a:srcRect l="23674" t="45406" r="73052" b="50729"/>
            <a:stretch/>
          </p:blipFill>
          <p:spPr bwMode="auto">
            <a:xfrm>
              <a:off x="3804061" y="1661052"/>
              <a:ext cx="343535" cy="270510"/>
            </a:xfrm>
            <a:prstGeom prst="rect">
              <a:avLst/>
            </a:prstGeom>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C7773985-29A1-44F2-8EF2-49D211C81312}"/>
                </a:ext>
              </a:extLst>
            </p:cNvPr>
            <p:cNvPicPr/>
            <p:nvPr/>
          </p:nvPicPr>
          <p:blipFill rotWithShape="1">
            <a:blip r:embed="rId7"/>
            <a:srcRect l="7353" t="38466" r="63204" b="21877"/>
            <a:stretch/>
          </p:blipFill>
          <p:spPr bwMode="auto">
            <a:xfrm>
              <a:off x="8222451" y="1267044"/>
              <a:ext cx="3593021" cy="2826471"/>
            </a:xfrm>
            <a:prstGeom prst="rect">
              <a:avLst/>
            </a:prstGeom>
            <a:ln>
              <a:noFill/>
            </a:ln>
            <a:extLst>
              <a:ext uri="{53640926-AAD7-44D8-BBD7-CCE9431645EC}">
                <a14:shadowObscured xmlns:a14="http://schemas.microsoft.com/office/drawing/2010/main"/>
              </a:ext>
            </a:extLst>
          </p:spPr>
        </p:pic>
        <p:pic>
          <p:nvPicPr>
            <p:cNvPr id="27" name="Picture 26">
              <a:extLst>
                <a:ext uri="{FF2B5EF4-FFF2-40B4-BE49-F238E27FC236}">
                  <a16:creationId xmlns:a16="http://schemas.microsoft.com/office/drawing/2014/main" id="{03D7528D-CF54-4F0F-838D-6A5FB1A13F87}"/>
                </a:ext>
              </a:extLst>
            </p:cNvPr>
            <p:cNvPicPr/>
            <p:nvPr/>
          </p:nvPicPr>
          <p:blipFill rotWithShape="1">
            <a:blip r:embed="rId3"/>
            <a:srcRect l="85727" t="42286" r="11568" b="53219"/>
            <a:stretch/>
          </p:blipFill>
          <p:spPr bwMode="auto">
            <a:xfrm>
              <a:off x="7923301" y="1736598"/>
              <a:ext cx="231432" cy="278689"/>
            </a:xfrm>
            <a:prstGeom prst="rect">
              <a:avLst/>
            </a:prstGeom>
            <a:ln>
              <a:noFill/>
            </a:ln>
            <a:extLst>
              <a:ext uri="{53640926-AAD7-44D8-BBD7-CCE9431645EC}">
                <a14:shadowObscured xmlns:a14="http://schemas.microsoft.com/office/drawing/2010/main"/>
              </a:ext>
            </a:extLst>
          </p:spPr>
        </p:pic>
        <p:pic>
          <p:nvPicPr>
            <p:cNvPr id="34" name="Picture 33">
              <a:extLst>
                <a:ext uri="{FF2B5EF4-FFF2-40B4-BE49-F238E27FC236}">
                  <a16:creationId xmlns:a16="http://schemas.microsoft.com/office/drawing/2014/main" id="{22286BC7-6B0C-4B6F-B9AA-4E88A55B8E98}"/>
                </a:ext>
              </a:extLst>
            </p:cNvPr>
            <p:cNvPicPr/>
            <p:nvPr/>
          </p:nvPicPr>
          <p:blipFill rotWithShape="1">
            <a:blip r:embed="rId3"/>
            <a:srcRect l="66273" t="36300" r="29876" b="58040"/>
            <a:stretch/>
          </p:blipFill>
          <p:spPr bwMode="auto">
            <a:xfrm rot="16507403">
              <a:off x="1633887" y="1907014"/>
              <a:ext cx="345310" cy="352359"/>
            </a:xfrm>
            <a:prstGeom prst="rect">
              <a:avLst/>
            </a:prstGeom>
            <a:ln>
              <a:noFill/>
            </a:ln>
            <a:extLst>
              <a:ext uri="{53640926-AAD7-44D8-BBD7-CCE9431645EC}">
                <a14:shadowObscured xmlns:a14="http://schemas.microsoft.com/office/drawing/2010/main"/>
              </a:ext>
            </a:extLst>
          </p:spPr>
        </p:pic>
      </p:grpSp>
      <p:pic>
        <p:nvPicPr>
          <p:cNvPr id="35" name="Picture 34">
            <a:extLst>
              <a:ext uri="{FF2B5EF4-FFF2-40B4-BE49-F238E27FC236}">
                <a16:creationId xmlns:a16="http://schemas.microsoft.com/office/drawing/2014/main" id="{2E9219AB-6779-4843-A0FE-C97D26483EB7}"/>
              </a:ext>
            </a:extLst>
          </p:cNvPr>
          <p:cNvPicPr/>
          <p:nvPr/>
        </p:nvPicPr>
        <p:blipFill rotWithShape="1">
          <a:blip r:embed="rId3"/>
          <a:srcRect l="62977" t="11131" r="2098" b="74747"/>
          <a:stretch/>
        </p:blipFill>
        <p:spPr bwMode="auto">
          <a:xfrm>
            <a:off x="190504" y="5626127"/>
            <a:ext cx="4201433" cy="922352"/>
          </a:xfrm>
          <a:prstGeom prst="rect">
            <a:avLst/>
          </a:prstGeom>
          <a:ln>
            <a:noFill/>
          </a:ln>
          <a:extLst>
            <a:ext uri="{53640926-AAD7-44D8-BBD7-CCE9431645EC}">
              <a14:shadowObscured xmlns:a14="http://schemas.microsoft.com/office/drawing/2010/main"/>
            </a:ext>
          </a:extLst>
        </p:spPr>
      </p:pic>
      <p:pic>
        <p:nvPicPr>
          <p:cNvPr id="33" name="Picture 32">
            <a:extLst>
              <a:ext uri="{FF2B5EF4-FFF2-40B4-BE49-F238E27FC236}">
                <a16:creationId xmlns:a16="http://schemas.microsoft.com/office/drawing/2014/main" id="{9BCA5297-5C68-448E-A072-273189E1E8B7}"/>
              </a:ext>
            </a:extLst>
          </p:cNvPr>
          <p:cNvPicPr>
            <a:picLocks noChangeAspect="1"/>
          </p:cNvPicPr>
          <p:nvPr/>
        </p:nvPicPr>
        <p:blipFill>
          <a:blip r:embed="rId8"/>
          <a:stretch>
            <a:fillRect/>
          </a:stretch>
        </p:blipFill>
        <p:spPr>
          <a:xfrm>
            <a:off x="3841826" y="977500"/>
            <a:ext cx="4994237" cy="4016173"/>
          </a:xfrm>
          <a:prstGeom prst="rect">
            <a:avLst/>
          </a:prstGeom>
        </p:spPr>
      </p:pic>
      <p:sp>
        <p:nvSpPr>
          <p:cNvPr id="38" name="Content Placeholder 2">
            <a:extLst>
              <a:ext uri="{FF2B5EF4-FFF2-40B4-BE49-F238E27FC236}">
                <a16:creationId xmlns:a16="http://schemas.microsoft.com/office/drawing/2014/main" id="{B6C2131A-1216-498D-8C92-F588D90E4260}"/>
              </a:ext>
            </a:extLst>
          </p:cNvPr>
          <p:cNvSpPr>
            <a:spLocks noGrp="1"/>
          </p:cNvSpPr>
          <p:nvPr>
            <p:ph idx="1"/>
          </p:nvPr>
        </p:nvSpPr>
        <p:spPr>
          <a:xfrm>
            <a:off x="4929282" y="6611973"/>
            <a:ext cx="7262718" cy="232562"/>
          </a:xfrm>
        </p:spPr>
        <p:txBody>
          <a:bodyPr>
            <a:normAutofit/>
          </a:bodyPr>
          <a:lstStyle/>
          <a:p>
            <a:pPr marL="0" indent="0">
              <a:buNone/>
            </a:pPr>
            <a:r>
              <a:rPr lang="en-US" sz="1000" dirty="0">
                <a:latin typeface="Arial" panose="020B0604020202020204" pitchFamily="34" charset="0"/>
                <a:cs typeface="Arial" panose="020B0604020202020204" pitchFamily="34" charset="0"/>
              </a:rPr>
              <a:t>Optimized TF-SPME workflow (photos courtesy of GERSTEL Inc. with modified images) for extraction and thermal desorption.</a:t>
            </a:r>
          </a:p>
        </p:txBody>
      </p:sp>
    </p:spTree>
    <p:extLst>
      <p:ext uri="{BB962C8B-B14F-4D97-AF65-F5344CB8AC3E}">
        <p14:creationId xmlns:p14="http://schemas.microsoft.com/office/powerpoint/2010/main" val="207447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9D091-1EDD-44C1-9329-72DD47B42369}"/>
              </a:ext>
            </a:extLst>
          </p:cNvPr>
          <p:cNvSpPr>
            <a:spLocks noGrp="1"/>
          </p:cNvSpPr>
          <p:nvPr>
            <p:ph type="title"/>
          </p:nvPr>
        </p:nvSpPr>
        <p:spPr>
          <a:xfrm>
            <a:off x="168829" y="60031"/>
            <a:ext cx="10515600" cy="922352"/>
          </a:xfrm>
        </p:spPr>
        <p:txBody>
          <a:bodyPr/>
          <a:lstStyle/>
          <a:p>
            <a:r>
              <a:rPr lang="en-US" dirty="0"/>
              <a:t>Methods</a:t>
            </a:r>
          </a:p>
        </p:txBody>
      </p:sp>
      <p:grpSp>
        <p:nvGrpSpPr>
          <p:cNvPr id="37" name="Group 36">
            <a:extLst>
              <a:ext uri="{FF2B5EF4-FFF2-40B4-BE49-F238E27FC236}">
                <a16:creationId xmlns:a16="http://schemas.microsoft.com/office/drawing/2014/main" id="{2AF11F78-E5C1-4A79-9943-BCD1877EB711}"/>
              </a:ext>
            </a:extLst>
          </p:cNvPr>
          <p:cNvGrpSpPr/>
          <p:nvPr/>
        </p:nvGrpSpPr>
        <p:grpSpPr>
          <a:xfrm>
            <a:off x="84414" y="1403294"/>
            <a:ext cx="12023171" cy="3801921"/>
            <a:chOff x="186267" y="788860"/>
            <a:chExt cx="11629205" cy="3304655"/>
          </a:xfrm>
        </p:grpSpPr>
        <p:pic>
          <p:nvPicPr>
            <p:cNvPr id="4" name="Picture 3">
              <a:extLst>
                <a:ext uri="{FF2B5EF4-FFF2-40B4-BE49-F238E27FC236}">
                  <a16:creationId xmlns:a16="http://schemas.microsoft.com/office/drawing/2014/main" id="{FF82BBAB-75BA-4ADA-86AB-F7EB9A2EB677}"/>
                </a:ext>
              </a:extLst>
            </p:cNvPr>
            <p:cNvPicPr/>
            <p:nvPr/>
          </p:nvPicPr>
          <p:blipFill rotWithShape="1">
            <a:blip r:embed="rId3"/>
            <a:srcRect l="24680" t="12607" r="68594" b="63823"/>
            <a:stretch/>
          </p:blipFill>
          <p:spPr bwMode="auto">
            <a:xfrm>
              <a:off x="601095" y="1931562"/>
              <a:ext cx="728503" cy="1497438"/>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73C6A100-6BE2-47F9-B1B7-A48E1E5A42C6}"/>
                </a:ext>
              </a:extLst>
            </p:cNvPr>
            <p:cNvPicPr/>
            <p:nvPr/>
          </p:nvPicPr>
          <p:blipFill rotWithShape="1">
            <a:blip r:embed="rId3"/>
            <a:srcRect l="66273" t="35932" r="29508" b="58038"/>
            <a:stretch/>
          </p:blipFill>
          <p:spPr bwMode="auto">
            <a:xfrm>
              <a:off x="1646485" y="2835526"/>
              <a:ext cx="378298" cy="375396"/>
            </a:xfrm>
            <a:prstGeom prst="rect">
              <a:avLst/>
            </a:prstGeom>
            <a:ln>
              <a:noFill/>
            </a:ln>
            <a:extLst>
              <a:ext uri="{53640926-AAD7-44D8-BBD7-CCE9431645EC}">
                <a14:shadowObscured xmlns:a14="http://schemas.microsoft.com/office/drawing/2010/main"/>
              </a:ext>
            </a:extLst>
          </p:spPr>
        </p:pic>
        <p:pic>
          <p:nvPicPr>
            <p:cNvPr id="8" name="Picture 7" descr="A picture containing indoor, white, sitting, small&#10;&#10;Description automatically generated">
              <a:extLst>
                <a:ext uri="{FF2B5EF4-FFF2-40B4-BE49-F238E27FC236}">
                  <a16:creationId xmlns:a16="http://schemas.microsoft.com/office/drawing/2014/main" id="{5DC86359-07DA-4416-852D-F725817C7797}"/>
                </a:ext>
              </a:extLst>
            </p:cNvPr>
            <p:cNvPicPr/>
            <p:nvPr/>
          </p:nvPicPr>
          <p:blipFill rotWithShape="1">
            <a:blip r:embed="rId4" cstate="print">
              <a:extLst>
                <a:ext uri="{28A0092B-C50C-407E-A947-70E740481C1C}">
                  <a14:useLocalDpi xmlns:a14="http://schemas.microsoft.com/office/drawing/2010/main" val="0"/>
                </a:ext>
              </a:extLst>
            </a:blip>
            <a:srcRect l="11051" t="15507" r="6152" b="7837"/>
            <a:stretch/>
          </p:blipFill>
          <p:spPr bwMode="auto">
            <a:xfrm rot="5400000">
              <a:off x="1967974" y="994160"/>
              <a:ext cx="1449554" cy="1038954"/>
            </a:xfrm>
            <a:prstGeom prst="rect">
              <a:avLst/>
            </a:prstGeom>
            <a:ln>
              <a:noFill/>
            </a:ln>
            <a:extLst>
              <a:ext uri="{53640926-AAD7-44D8-BBD7-CCE9431645EC}">
                <a14:shadowObscured xmlns:a14="http://schemas.microsoft.com/office/drawing/2010/main"/>
              </a:ext>
            </a:extLst>
          </p:spPr>
        </p:pic>
        <p:pic>
          <p:nvPicPr>
            <p:cNvPr id="10" name="Picture 9" descr="A picture containing sitting, white, table, clock&#10;&#10;Description automatically generated">
              <a:extLst>
                <a:ext uri="{FF2B5EF4-FFF2-40B4-BE49-F238E27FC236}">
                  <a16:creationId xmlns:a16="http://schemas.microsoft.com/office/drawing/2014/main" id="{5EC5DB04-9EDF-405D-B647-6934258E00BE}"/>
                </a:ext>
              </a:extLst>
            </p:cNvPr>
            <p:cNvPicPr/>
            <p:nvPr/>
          </p:nvPicPr>
          <p:blipFill rotWithShape="1">
            <a:blip r:embed="rId5" cstate="print">
              <a:extLst>
                <a:ext uri="{28A0092B-C50C-407E-A947-70E740481C1C}">
                  <a14:useLocalDpi xmlns:a14="http://schemas.microsoft.com/office/drawing/2010/main" val="0"/>
                </a:ext>
              </a:extLst>
            </a:blip>
            <a:srcRect l="29467" t="16551" r="21022" b="10245"/>
            <a:stretch/>
          </p:blipFill>
          <p:spPr bwMode="auto">
            <a:xfrm rot="5400000">
              <a:off x="2253215" y="2967205"/>
              <a:ext cx="892153" cy="1034595"/>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537A2B6D-4F90-4F6F-939A-1AE6C0A944FD}"/>
                </a:ext>
              </a:extLst>
            </p:cNvPr>
            <p:cNvPicPr/>
            <p:nvPr/>
          </p:nvPicPr>
          <p:blipFill rotWithShape="1">
            <a:blip r:embed="rId3"/>
            <a:srcRect l="31538" t="13095" r="65430" b="82159"/>
            <a:stretch/>
          </p:blipFill>
          <p:spPr bwMode="auto">
            <a:xfrm>
              <a:off x="186267" y="1778238"/>
              <a:ext cx="322071" cy="287499"/>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157687CE-4FA0-45B6-BBE4-7EAFF21ED4A7}"/>
                </a:ext>
              </a:extLst>
            </p:cNvPr>
            <p:cNvPicPr/>
            <p:nvPr/>
          </p:nvPicPr>
          <p:blipFill rotWithShape="1">
            <a:blip r:embed="rId3"/>
            <a:srcRect l="4713" t="15770" r="91795" b="79095"/>
            <a:stretch/>
          </p:blipFill>
          <p:spPr bwMode="auto">
            <a:xfrm>
              <a:off x="1479231" y="3256313"/>
              <a:ext cx="334507" cy="325385"/>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7F26E5F3-47D7-459E-95ED-30377F92F7FC}"/>
                </a:ext>
              </a:extLst>
            </p:cNvPr>
            <p:cNvPicPr/>
            <p:nvPr/>
          </p:nvPicPr>
          <p:blipFill rotWithShape="1">
            <a:blip r:embed="rId3"/>
            <a:srcRect l="66273" t="35932" r="29508" b="58038"/>
            <a:stretch/>
          </p:blipFill>
          <p:spPr bwMode="auto">
            <a:xfrm rot="18794624">
              <a:off x="3435181" y="2433863"/>
              <a:ext cx="333888" cy="332387"/>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2169C302-3D90-44E6-8B6A-497AECD7D5B1}"/>
                </a:ext>
              </a:extLst>
            </p:cNvPr>
            <p:cNvPicPr/>
            <p:nvPr/>
          </p:nvPicPr>
          <p:blipFill rotWithShape="1">
            <a:blip r:embed="rId3"/>
            <a:srcRect l="47826" t="11513" r="37089" b="54973"/>
            <a:stretch/>
          </p:blipFill>
          <p:spPr bwMode="auto">
            <a:xfrm>
              <a:off x="5580564" y="1610638"/>
              <a:ext cx="1712506" cy="2139286"/>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EDB2C721-E433-4FD3-A534-BB3DA41A3322}"/>
                </a:ext>
              </a:extLst>
            </p:cNvPr>
            <p:cNvPicPr/>
            <p:nvPr/>
          </p:nvPicPr>
          <p:blipFill rotWithShape="1">
            <a:blip r:embed="rId3"/>
            <a:srcRect l="66273" t="35932" r="29508" b="58038"/>
            <a:stretch/>
          </p:blipFill>
          <p:spPr bwMode="auto">
            <a:xfrm rot="18794624">
              <a:off x="5073346" y="2454959"/>
              <a:ext cx="304800" cy="290195"/>
            </a:xfrm>
            <a:prstGeom prst="rect">
              <a:avLst/>
            </a:prstGeom>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C14EAD19-2B64-4145-A43B-48C9D3870CB2}"/>
                </a:ext>
              </a:extLst>
            </p:cNvPr>
            <p:cNvPicPr/>
            <p:nvPr/>
          </p:nvPicPr>
          <p:blipFill rotWithShape="1">
            <a:blip r:embed="rId3"/>
            <a:srcRect l="66273" t="35932" r="29508" b="58038"/>
            <a:stretch/>
          </p:blipFill>
          <p:spPr bwMode="auto">
            <a:xfrm rot="18794624">
              <a:off x="7493077" y="2535183"/>
              <a:ext cx="304800" cy="290195"/>
            </a:xfrm>
            <a:prstGeom prst="rect">
              <a:avLst/>
            </a:prstGeom>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BFC3FE8E-667D-48EB-A463-5748721A6B8A}"/>
                </a:ext>
              </a:extLst>
            </p:cNvPr>
            <p:cNvPicPr/>
            <p:nvPr/>
          </p:nvPicPr>
          <p:blipFill rotWithShape="1">
            <a:blip r:embed="rId3"/>
            <a:srcRect l="4713" t="15770" r="91795" b="79095"/>
            <a:stretch/>
          </p:blipFill>
          <p:spPr bwMode="auto">
            <a:xfrm>
              <a:off x="1391731" y="1573906"/>
              <a:ext cx="334507" cy="325385"/>
            </a:xfrm>
            <a:prstGeom prst="rect">
              <a:avLst/>
            </a:prstGeom>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833E1FE5-C08D-4AF9-BEE5-5FD569ABE1DF}"/>
                </a:ext>
              </a:extLst>
            </p:cNvPr>
            <p:cNvPicPr/>
            <p:nvPr/>
          </p:nvPicPr>
          <p:blipFill rotWithShape="1">
            <a:blip r:embed="rId6"/>
            <a:srcRect l="11434" t="45300" r="85861" b="20110"/>
            <a:stretch/>
          </p:blipFill>
          <p:spPr bwMode="auto">
            <a:xfrm>
              <a:off x="4218142" y="1663992"/>
              <a:ext cx="314653" cy="1906385"/>
            </a:xfrm>
            <a:prstGeom prst="rect">
              <a:avLst/>
            </a:prstGeom>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id="{712A2595-D1B8-4B21-B2F6-C880A69256DA}"/>
                </a:ext>
              </a:extLst>
            </p:cNvPr>
            <p:cNvPicPr/>
            <p:nvPr/>
          </p:nvPicPr>
          <p:blipFill rotWithShape="1">
            <a:blip r:embed="rId3"/>
            <a:srcRect l="23674" t="45406" r="73052" b="50729"/>
            <a:stretch/>
          </p:blipFill>
          <p:spPr bwMode="auto">
            <a:xfrm>
              <a:off x="3804061" y="1661052"/>
              <a:ext cx="343535" cy="270510"/>
            </a:xfrm>
            <a:prstGeom prst="rect">
              <a:avLst/>
            </a:prstGeom>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C7773985-29A1-44F2-8EF2-49D211C81312}"/>
                </a:ext>
              </a:extLst>
            </p:cNvPr>
            <p:cNvPicPr/>
            <p:nvPr/>
          </p:nvPicPr>
          <p:blipFill rotWithShape="1">
            <a:blip r:embed="rId7"/>
            <a:srcRect l="7353" t="38466" r="63204" b="21877"/>
            <a:stretch/>
          </p:blipFill>
          <p:spPr bwMode="auto">
            <a:xfrm>
              <a:off x="8222451" y="1267044"/>
              <a:ext cx="3593021" cy="2826471"/>
            </a:xfrm>
            <a:prstGeom prst="rect">
              <a:avLst/>
            </a:prstGeom>
            <a:ln>
              <a:noFill/>
            </a:ln>
            <a:extLst>
              <a:ext uri="{53640926-AAD7-44D8-BBD7-CCE9431645EC}">
                <a14:shadowObscured xmlns:a14="http://schemas.microsoft.com/office/drawing/2010/main"/>
              </a:ext>
            </a:extLst>
          </p:spPr>
        </p:pic>
        <p:pic>
          <p:nvPicPr>
            <p:cNvPr id="27" name="Picture 26">
              <a:extLst>
                <a:ext uri="{FF2B5EF4-FFF2-40B4-BE49-F238E27FC236}">
                  <a16:creationId xmlns:a16="http://schemas.microsoft.com/office/drawing/2014/main" id="{03D7528D-CF54-4F0F-838D-6A5FB1A13F87}"/>
                </a:ext>
              </a:extLst>
            </p:cNvPr>
            <p:cNvPicPr/>
            <p:nvPr/>
          </p:nvPicPr>
          <p:blipFill rotWithShape="1">
            <a:blip r:embed="rId3"/>
            <a:srcRect l="85727" t="42286" r="11568" b="53219"/>
            <a:stretch/>
          </p:blipFill>
          <p:spPr bwMode="auto">
            <a:xfrm>
              <a:off x="7923301" y="1736598"/>
              <a:ext cx="231432" cy="278689"/>
            </a:xfrm>
            <a:prstGeom prst="rect">
              <a:avLst/>
            </a:prstGeom>
            <a:ln>
              <a:noFill/>
            </a:ln>
            <a:extLst>
              <a:ext uri="{53640926-AAD7-44D8-BBD7-CCE9431645EC}">
                <a14:shadowObscured xmlns:a14="http://schemas.microsoft.com/office/drawing/2010/main"/>
              </a:ext>
            </a:extLst>
          </p:spPr>
        </p:pic>
        <p:pic>
          <p:nvPicPr>
            <p:cNvPr id="34" name="Picture 33">
              <a:extLst>
                <a:ext uri="{FF2B5EF4-FFF2-40B4-BE49-F238E27FC236}">
                  <a16:creationId xmlns:a16="http://schemas.microsoft.com/office/drawing/2014/main" id="{22286BC7-6B0C-4B6F-B9AA-4E88A55B8E98}"/>
                </a:ext>
              </a:extLst>
            </p:cNvPr>
            <p:cNvPicPr/>
            <p:nvPr/>
          </p:nvPicPr>
          <p:blipFill rotWithShape="1">
            <a:blip r:embed="rId3"/>
            <a:srcRect l="66273" t="36300" r="29876" b="58040"/>
            <a:stretch/>
          </p:blipFill>
          <p:spPr bwMode="auto">
            <a:xfrm rot="16507403">
              <a:off x="1633887" y="1907014"/>
              <a:ext cx="345310" cy="352359"/>
            </a:xfrm>
            <a:prstGeom prst="rect">
              <a:avLst/>
            </a:prstGeom>
            <a:ln>
              <a:noFill/>
            </a:ln>
            <a:extLst>
              <a:ext uri="{53640926-AAD7-44D8-BBD7-CCE9431645EC}">
                <a14:shadowObscured xmlns:a14="http://schemas.microsoft.com/office/drawing/2010/main"/>
              </a:ext>
            </a:extLst>
          </p:spPr>
        </p:pic>
      </p:grpSp>
      <p:pic>
        <p:nvPicPr>
          <p:cNvPr id="35" name="Picture 34">
            <a:extLst>
              <a:ext uri="{FF2B5EF4-FFF2-40B4-BE49-F238E27FC236}">
                <a16:creationId xmlns:a16="http://schemas.microsoft.com/office/drawing/2014/main" id="{2E9219AB-6779-4843-A0FE-C97D26483EB7}"/>
              </a:ext>
            </a:extLst>
          </p:cNvPr>
          <p:cNvPicPr/>
          <p:nvPr/>
        </p:nvPicPr>
        <p:blipFill rotWithShape="1">
          <a:blip r:embed="rId3"/>
          <a:srcRect l="62977" t="11131" r="2098" b="74747"/>
          <a:stretch/>
        </p:blipFill>
        <p:spPr bwMode="auto">
          <a:xfrm>
            <a:off x="190504" y="5626127"/>
            <a:ext cx="4201433" cy="922352"/>
          </a:xfrm>
          <a:prstGeom prst="rect">
            <a:avLst/>
          </a:prstGeom>
          <a:ln>
            <a:noFill/>
          </a:ln>
          <a:extLst>
            <a:ext uri="{53640926-AAD7-44D8-BBD7-CCE9431645EC}">
              <a14:shadowObscured xmlns:a14="http://schemas.microsoft.com/office/drawing/2010/main"/>
            </a:ext>
          </a:extLst>
        </p:spPr>
      </p:pic>
      <p:sp>
        <p:nvSpPr>
          <p:cNvPr id="38" name="Content Placeholder 2">
            <a:extLst>
              <a:ext uri="{FF2B5EF4-FFF2-40B4-BE49-F238E27FC236}">
                <a16:creationId xmlns:a16="http://schemas.microsoft.com/office/drawing/2014/main" id="{B6C2131A-1216-498D-8C92-F588D90E4260}"/>
              </a:ext>
            </a:extLst>
          </p:cNvPr>
          <p:cNvSpPr>
            <a:spLocks noGrp="1"/>
          </p:cNvSpPr>
          <p:nvPr>
            <p:ph idx="1"/>
          </p:nvPr>
        </p:nvSpPr>
        <p:spPr>
          <a:xfrm>
            <a:off x="4929282" y="6611973"/>
            <a:ext cx="7262718" cy="232562"/>
          </a:xfrm>
        </p:spPr>
        <p:txBody>
          <a:bodyPr>
            <a:normAutofit/>
          </a:bodyPr>
          <a:lstStyle/>
          <a:p>
            <a:pPr marL="0" indent="0">
              <a:buNone/>
            </a:pPr>
            <a:r>
              <a:rPr lang="en-US" sz="1000" dirty="0">
                <a:latin typeface="Arial" panose="020B0604020202020204" pitchFamily="34" charset="0"/>
                <a:cs typeface="Arial" panose="020B0604020202020204" pitchFamily="34" charset="0"/>
              </a:rPr>
              <a:t>Optimized TF-SPME workflow (photos courtesy of GERSTEL Inc. with modified images) for extraction and thermal desorption.</a:t>
            </a:r>
          </a:p>
        </p:txBody>
      </p:sp>
    </p:spTree>
    <p:extLst>
      <p:ext uri="{BB962C8B-B14F-4D97-AF65-F5344CB8AC3E}">
        <p14:creationId xmlns:p14="http://schemas.microsoft.com/office/powerpoint/2010/main" val="996816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 shot of a computer monitor&#10;&#10;Description automatically generated">
            <a:extLst>
              <a:ext uri="{FF2B5EF4-FFF2-40B4-BE49-F238E27FC236}">
                <a16:creationId xmlns:a16="http://schemas.microsoft.com/office/drawing/2014/main" id="{EBC206FC-D3BF-4EC3-B703-C703AFCEF04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9004" y="0"/>
            <a:ext cx="11359581" cy="6898114"/>
          </a:xfrm>
        </p:spPr>
      </p:pic>
      <p:sp>
        <p:nvSpPr>
          <p:cNvPr id="2" name="Rectangle 1">
            <a:extLst>
              <a:ext uri="{FF2B5EF4-FFF2-40B4-BE49-F238E27FC236}">
                <a16:creationId xmlns:a16="http://schemas.microsoft.com/office/drawing/2014/main" id="{354F422F-B333-4AFA-8333-3E254F77EE15}"/>
              </a:ext>
            </a:extLst>
          </p:cNvPr>
          <p:cNvSpPr/>
          <p:nvPr/>
        </p:nvSpPr>
        <p:spPr>
          <a:xfrm>
            <a:off x="1975811" y="-77986"/>
            <a:ext cx="2377574" cy="369332"/>
          </a:xfrm>
          <a:prstGeom prst="rect">
            <a:avLst/>
          </a:prstGeom>
        </p:spPr>
        <p:txBody>
          <a:bodyPr wrap="none">
            <a:spAutoFit/>
          </a:bodyPr>
          <a:lstStyle/>
          <a:p>
            <a:r>
              <a:rPr lang="en-US" dirty="0">
                <a:solidFill>
                  <a:schemeClr val="bg1"/>
                </a:solidFill>
                <a:latin typeface="Arial" panose="020B0604020202020204" pitchFamily="34" charset="0"/>
              </a:rPr>
              <a:t>CV328 Liquid Culture</a:t>
            </a:r>
            <a:endParaRPr lang="en-US" dirty="0">
              <a:solidFill>
                <a:schemeClr val="bg1"/>
              </a:solidFill>
            </a:endParaRPr>
          </a:p>
        </p:txBody>
      </p:sp>
    </p:spTree>
    <p:extLst>
      <p:ext uri="{BB962C8B-B14F-4D97-AF65-F5344CB8AC3E}">
        <p14:creationId xmlns:p14="http://schemas.microsoft.com/office/powerpoint/2010/main" val="5896281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658</TotalTime>
  <Words>1222</Words>
  <Application>Microsoft Office PowerPoint</Application>
  <PresentationFormat>Widescreen</PresentationFormat>
  <Paragraphs>69</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Exploring the effect of growth conditions on the volatile metabolome of Chromobacterium vaccinii and Chromobacterium violaceum</vt:lpstr>
      <vt:lpstr>Chromobacterium spp.</vt:lpstr>
      <vt:lpstr>PowerPoint Presentation</vt:lpstr>
      <vt:lpstr>PowerPoint Presentation</vt:lpstr>
      <vt:lpstr>Effects of Chromobacterium VOCs on fungi</vt:lpstr>
      <vt:lpstr>Are VOCs influenced by growth conditions?</vt:lpstr>
      <vt:lpstr>Methods</vt:lpstr>
      <vt:lpstr>Methods</vt:lpstr>
      <vt:lpstr>PowerPoint Presentation</vt:lpstr>
      <vt:lpstr> CV328 liquid culture      CV328 semi-solid culture</vt:lpstr>
      <vt:lpstr>CV328 semi- solid culture      CV328 liquid culture</vt:lpstr>
      <vt:lpstr>C. vaccinii solid vs. liquid</vt:lpstr>
      <vt:lpstr>C. vaccinii liquid vs. solid</vt:lpstr>
      <vt:lpstr>C. vaccinii liquid vs. C. vaccinii solid vs. C. violaceum liquid vs. C. violaceum solid</vt:lpstr>
      <vt:lpstr>Future Directions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the effect of growth conditions on the volatile metabolome of Chromobacterium vaccinii and Chromobacterium violaceum</dc:title>
  <dc:creator>Diana Ramirez (Student)</dc:creator>
  <cp:lastModifiedBy>Diana Ramirez (Student)</cp:lastModifiedBy>
  <cp:revision>30</cp:revision>
  <dcterms:created xsi:type="dcterms:W3CDTF">2020-04-01T06:57:00Z</dcterms:created>
  <dcterms:modified xsi:type="dcterms:W3CDTF">2020-04-03T23:21:38Z</dcterms:modified>
</cp:coreProperties>
</file>